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ink/ink2.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3.xml" ContentType="application/inkml+xml"/>
  <Override PartName="/ppt/ink/ink4.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5.xml" ContentType="application/inkml+xml"/>
  <Override PartName="/ppt/ink/ink6.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4" r:id="rId5"/>
  </p:sldMasterIdLst>
  <p:notesMasterIdLst>
    <p:notesMasterId r:id="rId52"/>
  </p:notesMasterIdLst>
  <p:sldIdLst>
    <p:sldId id="256" r:id="rId6"/>
    <p:sldId id="280" r:id="rId7"/>
    <p:sldId id="274" r:id="rId8"/>
    <p:sldId id="281" r:id="rId9"/>
    <p:sldId id="261" r:id="rId10"/>
    <p:sldId id="325" r:id="rId11"/>
    <p:sldId id="258" r:id="rId12"/>
    <p:sldId id="326" r:id="rId13"/>
    <p:sldId id="314" r:id="rId14"/>
    <p:sldId id="288" r:id="rId15"/>
    <p:sldId id="269" r:id="rId16"/>
    <p:sldId id="270" r:id="rId17"/>
    <p:sldId id="271" r:id="rId18"/>
    <p:sldId id="298" r:id="rId19"/>
    <p:sldId id="272" r:id="rId20"/>
    <p:sldId id="262" r:id="rId21"/>
    <p:sldId id="263" r:id="rId22"/>
    <p:sldId id="264" r:id="rId23"/>
    <p:sldId id="265" r:id="rId24"/>
    <p:sldId id="273" r:id="rId25"/>
    <p:sldId id="266" r:id="rId26"/>
    <p:sldId id="305" r:id="rId27"/>
    <p:sldId id="310" r:id="rId28"/>
    <p:sldId id="307" r:id="rId29"/>
    <p:sldId id="324" r:id="rId30"/>
    <p:sldId id="304" r:id="rId31"/>
    <p:sldId id="308" r:id="rId32"/>
    <p:sldId id="316" r:id="rId33"/>
    <p:sldId id="315" r:id="rId34"/>
    <p:sldId id="323" r:id="rId35"/>
    <p:sldId id="329" r:id="rId36"/>
    <p:sldId id="309" r:id="rId37"/>
    <p:sldId id="330" r:id="rId38"/>
    <p:sldId id="322" r:id="rId39"/>
    <p:sldId id="331" r:id="rId40"/>
    <p:sldId id="321" r:id="rId41"/>
    <p:sldId id="327" r:id="rId42"/>
    <p:sldId id="335" r:id="rId43"/>
    <p:sldId id="320" r:id="rId44"/>
    <p:sldId id="332" r:id="rId45"/>
    <p:sldId id="319" r:id="rId46"/>
    <p:sldId id="333" r:id="rId47"/>
    <p:sldId id="317" r:id="rId48"/>
    <p:sldId id="267" r:id="rId49"/>
    <p:sldId id="318" r:id="rId50"/>
    <p:sldId id="313" r:id="rId5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Gwynn" initials="JG" lastIdx="1" clrIdx="0">
    <p:extLst>
      <p:ext uri="{19B8F6BF-5375-455C-9EA6-DF929625EA0E}">
        <p15:presenceInfo xmlns:p15="http://schemas.microsoft.com/office/powerpoint/2012/main" userId="S::jgwynn@newhanover-pa.org::04c289f9-f804-4f46-8be9-5b38372375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CDCC"/>
    <a:srgbClr val="A53010"/>
    <a:srgbClr val="F0E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BCD72-BE67-4712-B269-9702112EB5C0}" v="10" dt="2025-11-05T18:44:21.189"/>
    <p1510:client id="{D6743337-D1AF-4FAB-9840-80F6EE47034D}" v="32" dt="2025-11-06T16:49:04.897"/>
    <p1510:client id="{EB5D9AFA-4989-4D89-9AB3-2CB67961C1AA}" v="102" dt="2025-11-06T16:44:39.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7057" autoAdjust="0"/>
  </p:normalViewPr>
  <p:slideViewPr>
    <p:cSldViewPr snapToGrid="0">
      <p:cViewPr varScale="1">
        <p:scale>
          <a:sx n="93" d="100"/>
          <a:sy n="93" d="100"/>
        </p:scale>
        <p:origin x="1188" y="72"/>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w Hanover Township" userId="e49d9f27-9a54-437d-950a-6b1307637d59" providerId="ADAL" clId="{929A26B9-22EC-47F7-89DF-C20A8FD78936}"/>
    <pc:docChg chg="custSel modSld">
      <pc:chgData name="New Hanover Township" userId="e49d9f27-9a54-437d-950a-6b1307637d59" providerId="ADAL" clId="{929A26B9-22EC-47F7-89DF-C20A8FD78936}" dt="2025-11-06T16:44:39.396" v="101" actId="1036"/>
      <pc:docMkLst>
        <pc:docMk/>
      </pc:docMkLst>
      <pc:sldChg chg="modSp mod">
        <pc:chgData name="New Hanover Township" userId="e49d9f27-9a54-437d-950a-6b1307637d59" providerId="ADAL" clId="{929A26B9-22EC-47F7-89DF-C20A8FD78936}" dt="2025-11-06T16:44:39.396" v="101" actId="1036"/>
        <pc:sldMkLst>
          <pc:docMk/>
          <pc:sldMk cId="4287218314" sldId="327"/>
        </pc:sldMkLst>
        <pc:spChg chg="mod">
          <ac:chgData name="New Hanover Township" userId="e49d9f27-9a54-437d-950a-6b1307637d59" providerId="ADAL" clId="{929A26B9-22EC-47F7-89DF-C20A8FD78936}" dt="2025-11-06T16:44:10.485" v="61" actId="1036"/>
          <ac:spMkLst>
            <pc:docMk/>
            <pc:sldMk cId="4287218314" sldId="327"/>
            <ac:spMk id="8" creationId="{337FFFFE-646B-8C57-2130-A99E7D7D2595}"/>
          </ac:spMkLst>
        </pc:spChg>
        <pc:spChg chg="mod">
          <ac:chgData name="New Hanover Township" userId="e49d9f27-9a54-437d-950a-6b1307637d59" providerId="ADAL" clId="{929A26B9-22EC-47F7-89DF-C20A8FD78936}" dt="2025-11-06T16:44:26.783" v="85" actId="1036"/>
          <ac:spMkLst>
            <pc:docMk/>
            <pc:sldMk cId="4287218314" sldId="327"/>
            <ac:spMk id="12" creationId="{6716E55A-99DF-1699-6625-26414A9F8C9C}"/>
          </ac:spMkLst>
        </pc:spChg>
        <pc:spChg chg="mod">
          <ac:chgData name="New Hanover Township" userId="e49d9f27-9a54-437d-950a-6b1307637d59" providerId="ADAL" clId="{929A26B9-22EC-47F7-89DF-C20A8FD78936}" dt="2025-11-06T16:44:15.964" v="69" actId="1036"/>
          <ac:spMkLst>
            <pc:docMk/>
            <pc:sldMk cId="4287218314" sldId="327"/>
            <ac:spMk id="14" creationId="{FA47469C-4C1F-A5BF-072B-48923957239F}"/>
          </ac:spMkLst>
        </pc:spChg>
        <pc:spChg chg="mod">
          <ac:chgData name="New Hanover Township" userId="e49d9f27-9a54-437d-950a-6b1307637d59" providerId="ADAL" clId="{929A26B9-22EC-47F7-89DF-C20A8FD78936}" dt="2025-11-06T16:33:32.220" v="22" actId="1076"/>
          <ac:spMkLst>
            <pc:docMk/>
            <pc:sldMk cId="4287218314" sldId="327"/>
            <ac:spMk id="15" creationId="{707FD250-E201-F00B-862F-D6668050EEF6}"/>
          </ac:spMkLst>
        </pc:spChg>
        <pc:spChg chg="mod">
          <ac:chgData name="New Hanover Township" userId="e49d9f27-9a54-437d-950a-6b1307637d59" providerId="ADAL" clId="{929A26B9-22EC-47F7-89DF-C20A8FD78936}" dt="2025-11-06T16:44:21.861" v="77" actId="1036"/>
          <ac:spMkLst>
            <pc:docMk/>
            <pc:sldMk cId="4287218314" sldId="327"/>
            <ac:spMk id="17" creationId="{818BD78D-2C09-DB66-1EDD-FEB66CA8B463}"/>
          </ac:spMkLst>
        </pc:spChg>
        <pc:spChg chg="mod">
          <ac:chgData name="New Hanover Township" userId="e49d9f27-9a54-437d-950a-6b1307637d59" providerId="ADAL" clId="{929A26B9-22EC-47F7-89DF-C20A8FD78936}" dt="2025-11-06T16:44:32.992" v="93" actId="1036"/>
          <ac:spMkLst>
            <pc:docMk/>
            <pc:sldMk cId="4287218314" sldId="327"/>
            <ac:spMk id="19" creationId="{409B60DA-2934-8DC7-D0B9-C80842C66EF6}"/>
          </ac:spMkLst>
        </pc:spChg>
        <pc:spChg chg="mod">
          <ac:chgData name="New Hanover Township" userId="e49d9f27-9a54-437d-950a-6b1307637d59" providerId="ADAL" clId="{929A26B9-22EC-47F7-89DF-C20A8FD78936}" dt="2025-11-06T16:44:39.396" v="101" actId="1036"/>
          <ac:spMkLst>
            <pc:docMk/>
            <pc:sldMk cId="4287218314" sldId="327"/>
            <ac:spMk id="21" creationId="{A35F8FE2-AA2A-1286-9D87-471AF12DF03F}"/>
          </ac:spMkLst>
        </pc:spChg>
        <pc:spChg chg="mod">
          <ac:chgData name="New Hanover Township" userId="e49d9f27-9a54-437d-950a-6b1307637d59" providerId="ADAL" clId="{929A26B9-22EC-47F7-89DF-C20A8FD78936}" dt="2025-11-06T16:35:02.724" v="35" actId="1076"/>
          <ac:spMkLst>
            <pc:docMk/>
            <pc:sldMk cId="4287218314" sldId="327"/>
            <ac:spMk id="22" creationId="{D3CFDEEC-4983-BC06-BCDC-D1CC61A888E7}"/>
          </ac:spMkLst>
        </pc:spChg>
        <pc:spChg chg="mod">
          <ac:chgData name="New Hanover Township" userId="e49d9f27-9a54-437d-950a-6b1307637d59" providerId="ADAL" clId="{929A26B9-22EC-47F7-89DF-C20A8FD78936}" dt="2025-11-06T16:44:01.635" v="45" actId="1036"/>
          <ac:spMkLst>
            <pc:docMk/>
            <pc:sldMk cId="4287218314" sldId="327"/>
            <ac:spMk id="28" creationId="{7536FD0A-B611-0C12-7BF2-7A0AE1958A89}"/>
          </ac:spMkLst>
        </pc:spChg>
        <pc:picChg chg="mod">
          <ac:chgData name="New Hanover Township" userId="e49d9f27-9a54-437d-950a-6b1307637d59" providerId="ADAL" clId="{929A26B9-22EC-47F7-89DF-C20A8FD78936}" dt="2025-11-06T16:35:26.448" v="37" actId="14100"/>
          <ac:picMkLst>
            <pc:docMk/>
            <pc:sldMk cId="4287218314" sldId="327"/>
            <ac:picMk id="11" creationId="{9122D9DE-0A94-148C-0C86-412DBC0260F3}"/>
          </ac:picMkLst>
        </pc:picChg>
        <pc:picChg chg="mod">
          <ac:chgData name="New Hanover Township" userId="e49d9f27-9a54-437d-950a-6b1307637d59" providerId="ADAL" clId="{929A26B9-22EC-47F7-89DF-C20A8FD78936}" dt="2025-11-06T16:44:05.400" v="53" actId="1036"/>
          <ac:picMkLst>
            <pc:docMk/>
            <pc:sldMk cId="4287218314" sldId="327"/>
            <ac:picMk id="31" creationId="{641D4996-3234-C998-5021-2E592EBBC5F5}"/>
          </ac:picMkLst>
        </pc:picChg>
      </pc:sldChg>
    </pc:docChg>
  </pc:docChgLst>
  <pc:docChgLst>
    <pc:chgData name="Ashlee Frey" userId="183b24c8-c3be-4331-a9a5-b97327109975" providerId="ADAL" clId="{4D450438-36E1-4B01-AF4D-5CC2C81290B9}"/>
    <pc:docChg chg="undo custSel addSld delSld modSld sldOrd">
      <pc:chgData name="Ashlee Frey" userId="183b24c8-c3be-4331-a9a5-b97327109975" providerId="ADAL" clId="{4D450438-36E1-4B01-AF4D-5CC2C81290B9}" dt="2025-11-06T18:11:38.726" v="1702" actId="123"/>
      <pc:docMkLst>
        <pc:docMk/>
      </pc:docMkLst>
      <pc:sldChg chg="modSp mod">
        <pc:chgData name="Ashlee Frey" userId="183b24c8-c3be-4331-a9a5-b97327109975" providerId="ADAL" clId="{4D450438-36E1-4B01-AF4D-5CC2C81290B9}" dt="2025-11-03T16:57:27.314" v="521" actId="20577"/>
        <pc:sldMkLst>
          <pc:docMk/>
          <pc:sldMk cId="1831626744" sldId="258"/>
        </pc:sldMkLst>
        <pc:spChg chg="mod">
          <ac:chgData name="Ashlee Frey" userId="183b24c8-c3be-4331-a9a5-b97327109975" providerId="ADAL" clId="{4D450438-36E1-4B01-AF4D-5CC2C81290B9}" dt="2025-11-03T16:57:27.314" v="521" actId="20577"/>
          <ac:spMkLst>
            <pc:docMk/>
            <pc:sldMk cId="1831626744" sldId="258"/>
            <ac:spMk id="4" creationId="{3F728B4C-AF08-CD21-CC99-A51F4774D45C}"/>
          </ac:spMkLst>
        </pc:spChg>
      </pc:sldChg>
      <pc:sldChg chg="modNotesTx">
        <pc:chgData name="Ashlee Frey" userId="183b24c8-c3be-4331-a9a5-b97327109975" providerId="ADAL" clId="{4D450438-36E1-4B01-AF4D-5CC2C81290B9}" dt="2025-11-06T18:00:01.377" v="1672" actId="123"/>
        <pc:sldMkLst>
          <pc:docMk/>
          <pc:sldMk cId="4026322122" sldId="261"/>
        </pc:sldMkLst>
      </pc:sldChg>
      <pc:sldChg chg="modNotesTx">
        <pc:chgData name="Ashlee Frey" userId="183b24c8-c3be-4331-a9a5-b97327109975" providerId="ADAL" clId="{4D450438-36E1-4B01-AF4D-5CC2C81290B9}" dt="2025-11-06T18:04:26.528" v="1678" actId="123"/>
        <pc:sldMkLst>
          <pc:docMk/>
          <pc:sldMk cId="296001450" sldId="262"/>
        </pc:sldMkLst>
      </pc:sldChg>
      <pc:sldChg chg="modNotesTx">
        <pc:chgData name="Ashlee Frey" userId="183b24c8-c3be-4331-a9a5-b97327109975" providerId="ADAL" clId="{4D450438-36E1-4B01-AF4D-5CC2C81290B9}" dt="2025-11-06T18:04:34.043" v="1679" actId="123"/>
        <pc:sldMkLst>
          <pc:docMk/>
          <pc:sldMk cId="3785810601" sldId="263"/>
        </pc:sldMkLst>
      </pc:sldChg>
      <pc:sldChg chg="modNotesTx">
        <pc:chgData name="Ashlee Frey" userId="183b24c8-c3be-4331-a9a5-b97327109975" providerId="ADAL" clId="{4D450438-36E1-4B01-AF4D-5CC2C81290B9}" dt="2025-11-06T18:04:38.199" v="1680" actId="123"/>
        <pc:sldMkLst>
          <pc:docMk/>
          <pc:sldMk cId="4005884322" sldId="264"/>
        </pc:sldMkLst>
      </pc:sldChg>
      <pc:sldChg chg="modNotesTx">
        <pc:chgData name="Ashlee Frey" userId="183b24c8-c3be-4331-a9a5-b97327109975" providerId="ADAL" clId="{4D450438-36E1-4B01-AF4D-5CC2C81290B9}" dt="2025-11-06T18:04:52.701" v="1682" actId="123"/>
        <pc:sldMkLst>
          <pc:docMk/>
          <pc:sldMk cId="2353299008" sldId="266"/>
        </pc:sldMkLst>
      </pc:sldChg>
      <pc:sldChg chg="modNotesTx">
        <pc:chgData name="Ashlee Frey" userId="183b24c8-c3be-4331-a9a5-b97327109975" providerId="ADAL" clId="{4D450438-36E1-4B01-AF4D-5CC2C81290B9}" dt="2025-11-06T18:11:34.756" v="1701" actId="123"/>
        <pc:sldMkLst>
          <pc:docMk/>
          <pc:sldMk cId="2706292823" sldId="267"/>
        </pc:sldMkLst>
      </pc:sldChg>
      <pc:sldChg chg="modNotesTx">
        <pc:chgData name="Ashlee Frey" userId="183b24c8-c3be-4331-a9a5-b97327109975" providerId="ADAL" clId="{4D450438-36E1-4B01-AF4D-5CC2C81290B9}" dt="2025-11-06T18:03:52.200" v="1674" actId="123"/>
        <pc:sldMkLst>
          <pc:docMk/>
          <pc:sldMk cId="1086894983" sldId="269"/>
        </pc:sldMkLst>
      </pc:sldChg>
      <pc:sldChg chg="modNotesTx">
        <pc:chgData name="Ashlee Frey" userId="183b24c8-c3be-4331-a9a5-b97327109975" providerId="ADAL" clId="{4D450438-36E1-4B01-AF4D-5CC2C81290B9}" dt="2025-11-06T18:04:02.435" v="1675" actId="123"/>
        <pc:sldMkLst>
          <pc:docMk/>
          <pc:sldMk cId="2912824452" sldId="270"/>
        </pc:sldMkLst>
      </pc:sldChg>
      <pc:sldChg chg="modNotesTx">
        <pc:chgData name="Ashlee Frey" userId="183b24c8-c3be-4331-a9a5-b97327109975" providerId="ADAL" clId="{4D450438-36E1-4B01-AF4D-5CC2C81290B9}" dt="2025-11-06T18:04:06.591" v="1676" actId="123"/>
        <pc:sldMkLst>
          <pc:docMk/>
          <pc:sldMk cId="175553855" sldId="271"/>
        </pc:sldMkLst>
      </pc:sldChg>
      <pc:sldChg chg="modNotesTx">
        <pc:chgData name="Ashlee Frey" userId="183b24c8-c3be-4331-a9a5-b97327109975" providerId="ADAL" clId="{4D450438-36E1-4B01-AF4D-5CC2C81290B9}" dt="2025-11-06T18:04:17.775" v="1677" actId="123"/>
        <pc:sldMkLst>
          <pc:docMk/>
          <pc:sldMk cId="3773984398" sldId="272"/>
        </pc:sldMkLst>
      </pc:sldChg>
      <pc:sldChg chg="modNotesTx">
        <pc:chgData name="Ashlee Frey" userId="183b24c8-c3be-4331-a9a5-b97327109975" providerId="ADAL" clId="{4D450438-36E1-4B01-AF4D-5CC2C81290B9}" dt="2025-11-06T18:04:46.953" v="1681" actId="123"/>
        <pc:sldMkLst>
          <pc:docMk/>
          <pc:sldMk cId="757171723" sldId="273"/>
        </pc:sldMkLst>
      </pc:sldChg>
      <pc:sldChg chg="modNotesTx">
        <pc:chgData name="Ashlee Frey" userId="183b24c8-c3be-4331-a9a5-b97327109975" providerId="ADAL" clId="{4D450438-36E1-4B01-AF4D-5CC2C81290B9}" dt="2025-11-06T17:59:49.956" v="1671" actId="123"/>
        <pc:sldMkLst>
          <pc:docMk/>
          <pc:sldMk cId="1330086836" sldId="274"/>
        </pc:sldMkLst>
      </pc:sldChg>
      <pc:sldChg chg="modNotesTx">
        <pc:chgData name="Ashlee Frey" userId="183b24c8-c3be-4331-a9a5-b97327109975" providerId="ADAL" clId="{4D450438-36E1-4B01-AF4D-5CC2C81290B9}" dt="2025-11-06T17:59:42.435" v="1670" actId="123"/>
        <pc:sldMkLst>
          <pc:docMk/>
          <pc:sldMk cId="1742941023" sldId="280"/>
        </pc:sldMkLst>
      </pc:sldChg>
      <pc:sldChg chg="modTransition modAnim">
        <pc:chgData name="Ashlee Frey" userId="183b24c8-c3be-4331-a9a5-b97327109975" providerId="ADAL" clId="{4D450438-36E1-4B01-AF4D-5CC2C81290B9}" dt="2025-11-03T17:16:33.127" v="651"/>
        <pc:sldMkLst>
          <pc:docMk/>
          <pc:sldMk cId="387448937" sldId="304"/>
        </pc:sldMkLst>
      </pc:sldChg>
      <pc:sldChg chg="modSp mod modAnim modNotesTx">
        <pc:chgData name="Ashlee Frey" userId="183b24c8-c3be-4331-a9a5-b97327109975" providerId="ADAL" clId="{4D450438-36E1-4B01-AF4D-5CC2C81290B9}" dt="2025-11-06T18:04:59.508" v="1683" actId="123"/>
        <pc:sldMkLst>
          <pc:docMk/>
          <pc:sldMk cId="2279821309" sldId="305"/>
        </pc:sldMkLst>
        <pc:spChg chg="mod">
          <ac:chgData name="Ashlee Frey" userId="183b24c8-c3be-4331-a9a5-b97327109975" providerId="ADAL" clId="{4D450438-36E1-4B01-AF4D-5CC2C81290B9}" dt="2025-11-03T17:25:04.244" v="715" actId="255"/>
          <ac:spMkLst>
            <pc:docMk/>
            <pc:sldMk cId="2279821309" sldId="305"/>
            <ac:spMk id="12" creationId="{A29A925D-696E-4D03-8745-C387AECD9613}"/>
          </ac:spMkLst>
        </pc:spChg>
      </pc:sldChg>
      <pc:sldChg chg="modAnim modNotesTx">
        <pc:chgData name="Ashlee Frey" userId="183b24c8-c3be-4331-a9a5-b97327109975" providerId="ADAL" clId="{4D450438-36E1-4B01-AF4D-5CC2C81290B9}" dt="2025-11-06T18:05:10.377" v="1685" actId="123"/>
        <pc:sldMkLst>
          <pc:docMk/>
          <pc:sldMk cId="1128608123" sldId="307"/>
        </pc:sldMkLst>
      </pc:sldChg>
      <pc:sldChg chg="modSp modAnim modNotesTx">
        <pc:chgData name="Ashlee Frey" userId="183b24c8-c3be-4331-a9a5-b97327109975" providerId="ADAL" clId="{4D450438-36E1-4B01-AF4D-5CC2C81290B9}" dt="2025-11-06T18:06:58.592" v="1687" actId="123"/>
        <pc:sldMkLst>
          <pc:docMk/>
          <pc:sldMk cId="2680612123" sldId="308"/>
        </pc:sldMkLst>
        <pc:spChg chg="mod">
          <ac:chgData name="Ashlee Frey" userId="183b24c8-c3be-4331-a9a5-b97327109975" providerId="ADAL" clId="{4D450438-36E1-4B01-AF4D-5CC2C81290B9}" dt="2025-11-03T17:25:35.255" v="716" actId="255"/>
          <ac:spMkLst>
            <pc:docMk/>
            <pc:sldMk cId="2680612123" sldId="308"/>
            <ac:spMk id="12" creationId="{A29A925D-696E-4D03-8745-C387AECD9613}"/>
          </ac:spMkLst>
        </pc:spChg>
      </pc:sldChg>
      <pc:sldChg chg="modSp modNotesTx">
        <pc:chgData name="Ashlee Frey" userId="183b24c8-c3be-4331-a9a5-b97327109975" providerId="ADAL" clId="{4D450438-36E1-4B01-AF4D-5CC2C81290B9}" dt="2025-11-06T18:07:31.199" v="1691" actId="123"/>
        <pc:sldMkLst>
          <pc:docMk/>
          <pc:sldMk cId="4024106189" sldId="309"/>
        </pc:sldMkLst>
        <pc:spChg chg="mod">
          <ac:chgData name="Ashlee Frey" userId="183b24c8-c3be-4331-a9a5-b97327109975" providerId="ADAL" clId="{4D450438-36E1-4B01-AF4D-5CC2C81290B9}" dt="2025-11-03T17:26:06.164" v="719" actId="255"/>
          <ac:spMkLst>
            <pc:docMk/>
            <pc:sldMk cId="4024106189" sldId="309"/>
            <ac:spMk id="12" creationId="{A29A925D-696E-4D03-8745-C387AECD9613}"/>
          </ac:spMkLst>
        </pc:spChg>
      </pc:sldChg>
      <pc:sldChg chg="modAnim modNotesTx">
        <pc:chgData name="Ashlee Frey" userId="183b24c8-c3be-4331-a9a5-b97327109975" providerId="ADAL" clId="{4D450438-36E1-4B01-AF4D-5CC2C81290B9}" dt="2025-11-06T18:05:04.927" v="1684" actId="123"/>
        <pc:sldMkLst>
          <pc:docMk/>
          <pc:sldMk cId="2195006439" sldId="310"/>
        </pc:sldMkLst>
      </pc:sldChg>
      <pc:sldChg chg="modAnim">
        <pc:chgData name="Ashlee Frey" userId="183b24c8-c3be-4331-a9a5-b97327109975" providerId="ADAL" clId="{4D450438-36E1-4B01-AF4D-5CC2C81290B9}" dt="2025-11-03T17:17:16.452" v="654"/>
        <pc:sldMkLst>
          <pc:docMk/>
          <pc:sldMk cId="2005905910" sldId="315"/>
        </pc:sldMkLst>
      </pc:sldChg>
      <pc:sldChg chg="modSp modNotesTx">
        <pc:chgData name="Ashlee Frey" userId="183b24c8-c3be-4331-a9a5-b97327109975" providerId="ADAL" clId="{4D450438-36E1-4B01-AF4D-5CC2C81290B9}" dt="2025-11-06T18:07:03.950" v="1688" actId="123"/>
        <pc:sldMkLst>
          <pc:docMk/>
          <pc:sldMk cId="345963827" sldId="316"/>
        </pc:sldMkLst>
        <pc:spChg chg="mod">
          <ac:chgData name="Ashlee Frey" userId="183b24c8-c3be-4331-a9a5-b97327109975" providerId="ADAL" clId="{4D450438-36E1-4B01-AF4D-5CC2C81290B9}" dt="2025-11-03T17:25:46.936" v="717" actId="255"/>
          <ac:spMkLst>
            <pc:docMk/>
            <pc:sldMk cId="345963827" sldId="316"/>
            <ac:spMk id="12" creationId="{0C5D62E6-391B-EA78-6A00-4D3CE18E8B10}"/>
          </ac:spMkLst>
        </pc:spChg>
      </pc:sldChg>
      <pc:sldChg chg="modSp mod modNotesTx">
        <pc:chgData name="Ashlee Frey" userId="183b24c8-c3be-4331-a9a5-b97327109975" providerId="ADAL" clId="{4D450438-36E1-4B01-AF4D-5CC2C81290B9}" dt="2025-11-06T18:11:30.212" v="1700" actId="123"/>
        <pc:sldMkLst>
          <pc:docMk/>
          <pc:sldMk cId="977365115" sldId="317"/>
        </pc:sldMkLst>
        <pc:spChg chg="mod">
          <ac:chgData name="Ashlee Frey" userId="183b24c8-c3be-4331-a9a5-b97327109975" providerId="ADAL" clId="{4D450438-36E1-4B01-AF4D-5CC2C81290B9}" dt="2025-11-03T17:28:37.383" v="735" actId="1076"/>
          <ac:spMkLst>
            <pc:docMk/>
            <pc:sldMk cId="977365115" sldId="317"/>
            <ac:spMk id="12" creationId="{83396BB1-505A-4B2A-1517-AD4EA2D5C5B2}"/>
          </ac:spMkLst>
        </pc:spChg>
      </pc:sldChg>
      <pc:sldChg chg="modSp mod modNotesTx">
        <pc:chgData name="Ashlee Frey" userId="183b24c8-c3be-4331-a9a5-b97327109975" providerId="ADAL" clId="{4D450438-36E1-4B01-AF4D-5CC2C81290B9}" dt="2025-11-06T18:11:38.726" v="1702" actId="123"/>
        <pc:sldMkLst>
          <pc:docMk/>
          <pc:sldMk cId="3735565770" sldId="318"/>
        </pc:sldMkLst>
        <pc:spChg chg="mod">
          <ac:chgData name="Ashlee Frey" userId="183b24c8-c3be-4331-a9a5-b97327109975" providerId="ADAL" clId="{4D450438-36E1-4B01-AF4D-5CC2C81290B9}" dt="2025-11-03T17:28:52.423" v="737" actId="1076"/>
          <ac:spMkLst>
            <pc:docMk/>
            <pc:sldMk cId="3735565770" sldId="318"/>
            <ac:spMk id="12" creationId="{FF35B878-C54D-2980-79BF-AEECC366CFA0}"/>
          </ac:spMkLst>
        </pc:spChg>
      </pc:sldChg>
      <pc:sldChg chg="modSp mod modNotesTx">
        <pc:chgData name="Ashlee Frey" userId="183b24c8-c3be-4331-a9a5-b97327109975" providerId="ADAL" clId="{4D450438-36E1-4B01-AF4D-5CC2C81290B9}" dt="2025-11-06T18:11:20.979" v="1698" actId="123"/>
        <pc:sldMkLst>
          <pc:docMk/>
          <pc:sldMk cId="1166571075" sldId="319"/>
        </pc:sldMkLst>
        <pc:spChg chg="mod">
          <ac:chgData name="Ashlee Frey" userId="183b24c8-c3be-4331-a9a5-b97327109975" providerId="ADAL" clId="{4D450438-36E1-4B01-AF4D-5CC2C81290B9}" dt="2025-11-03T17:27:09.481" v="725" actId="1076"/>
          <ac:spMkLst>
            <pc:docMk/>
            <pc:sldMk cId="1166571075" sldId="319"/>
            <ac:spMk id="2" creationId="{EB118B5E-3CF8-68B9-1D17-784D566F9A7B}"/>
          </ac:spMkLst>
        </pc:spChg>
        <pc:spChg chg="mod">
          <ac:chgData name="Ashlee Frey" userId="183b24c8-c3be-4331-a9a5-b97327109975" providerId="ADAL" clId="{4D450438-36E1-4B01-AF4D-5CC2C81290B9}" dt="2025-11-03T17:27:49.671" v="730" actId="1076"/>
          <ac:spMkLst>
            <pc:docMk/>
            <pc:sldMk cId="1166571075" sldId="319"/>
            <ac:spMk id="3" creationId="{E83AE96C-BB1E-793F-2CC5-328BBED247B7}"/>
          </ac:spMkLst>
        </pc:spChg>
        <pc:spChg chg="mod">
          <ac:chgData name="Ashlee Frey" userId="183b24c8-c3be-4331-a9a5-b97327109975" providerId="ADAL" clId="{4D450438-36E1-4B01-AF4D-5CC2C81290B9}" dt="2025-11-03T17:27:43.238" v="729" actId="1076"/>
          <ac:spMkLst>
            <pc:docMk/>
            <pc:sldMk cId="1166571075" sldId="319"/>
            <ac:spMk id="4" creationId="{95C3E8A8-06D4-E18C-8F16-1256BEF3A819}"/>
          </ac:spMkLst>
        </pc:spChg>
        <pc:spChg chg="mod">
          <ac:chgData name="Ashlee Frey" userId="183b24c8-c3be-4331-a9a5-b97327109975" providerId="ADAL" clId="{4D450438-36E1-4B01-AF4D-5CC2C81290B9}" dt="2025-11-03T17:27:34.619" v="728" actId="1076"/>
          <ac:spMkLst>
            <pc:docMk/>
            <pc:sldMk cId="1166571075" sldId="319"/>
            <ac:spMk id="5" creationId="{F39DBAFD-806B-2453-DA4E-90CCEC3DC8A3}"/>
          </ac:spMkLst>
        </pc:spChg>
        <pc:spChg chg="mod">
          <ac:chgData name="Ashlee Frey" userId="183b24c8-c3be-4331-a9a5-b97327109975" providerId="ADAL" clId="{4D450438-36E1-4B01-AF4D-5CC2C81290B9}" dt="2025-11-03T17:28:07.990" v="732" actId="1076"/>
          <ac:spMkLst>
            <pc:docMk/>
            <pc:sldMk cId="1166571075" sldId="319"/>
            <ac:spMk id="6" creationId="{A2FFF0AD-C92F-6E37-CDC4-35A69060D24D}"/>
          </ac:spMkLst>
        </pc:spChg>
        <pc:spChg chg="mod">
          <ac:chgData name="Ashlee Frey" userId="183b24c8-c3be-4331-a9a5-b97327109975" providerId="ADAL" clId="{4D450438-36E1-4B01-AF4D-5CC2C81290B9}" dt="2025-11-03T17:27:23.864" v="727" actId="1076"/>
          <ac:spMkLst>
            <pc:docMk/>
            <pc:sldMk cId="1166571075" sldId="319"/>
            <ac:spMk id="12" creationId="{DF192768-5783-0F8F-E447-B6A7D6E5CB35}"/>
          </ac:spMkLst>
        </pc:spChg>
        <pc:cxnChg chg="mod">
          <ac:chgData name="Ashlee Frey" userId="183b24c8-c3be-4331-a9a5-b97327109975" providerId="ADAL" clId="{4D450438-36E1-4B01-AF4D-5CC2C81290B9}" dt="2025-11-03T17:27:02.411" v="724" actId="14100"/>
          <ac:cxnSpMkLst>
            <pc:docMk/>
            <pc:sldMk cId="1166571075" sldId="319"/>
            <ac:cxnSpMk id="10" creationId="{D9C41042-B8C3-DCAA-2FC0-490C24236098}"/>
          </ac:cxnSpMkLst>
        </pc:cxnChg>
      </pc:sldChg>
      <pc:sldChg chg="modSp mod modNotesTx">
        <pc:chgData name="Ashlee Frey" userId="183b24c8-c3be-4331-a9a5-b97327109975" providerId="ADAL" clId="{4D450438-36E1-4B01-AF4D-5CC2C81290B9}" dt="2025-11-06T18:08:00.600" v="1696" actId="123"/>
        <pc:sldMkLst>
          <pc:docMk/>
          <pc:sldMk cId="2823417071" sldId="320"/>
        </pc:sldMkLst>
        <pc:spChg chg="mod">
          <ac:chgData name="Ashlee Frey" userId="183b24c8-c3be-4331-a9a5-b97327109975" providerId="ADAL" clId="{4D450438-36E1-4B01-AF4D-5CC2C81290B9}" dt="2025-11-03T17:26:45.439" v="723" actId="1076"/>
          <ac:spMkLst>
            <pc:docMk/>
            <pc:sldMk cId="2823417071" sldId="320"/>
            <ac:spMk id="12" creationId="{8BEAC077-4439-62B2-8CDF-25B0E3A7BE20}"/>
          </ac:spMkLst>
        </pc:spChg>
      </pc:sldChg>
      <pc:sldChg chg="modSp modNotesTx">
        <pc:chgData name="Ashlee Frey" userId="183b24c8-c3be-4331-a9a5-b97327109975" providerId="ADAL" clId="{4D450438-36E1-4B01-AF4D-5CC2C81290B9}" dt="2025-11-06T18:07:48.390" v="1694" actId="123"/>
        <pc:sldMkLst>
          <pc:docMk/>
          <pc:sldMk cId="1740567167" sldId="321"/>
        </pc:sldMkLst>
        <pc:spChg chg="mod">
          <ac:chgData name="Ashlee Frey" userId="183b24c8-c3be-4331-a9a5-b97327109975" providerId="ADAL" clId="{4D450438-36E1-4B01-AF4D-5CC2C81290B9}" dt="2025-11-03T17:26:22.652" v="721" actId="255"/>
          <ac:spMkLst>
            <pc:docMk/>
            <pc:sldMk cId="1740567167" sldId="321"/>
            <ac:spMk id="12" creationId="{D2173E7E-590B-4C49-D602-DB8C523888CB}"/>
          </ac:spMkLst>
        </pc:spChg>
      </pc:sldChg>
      <pc:sldChg chg="modSp modNotesTx">
        <pc:chgData name="Ashlee Frey" userId="183b24c8-c3be-4331-a9a5-b97327109975" providerId="ADAL" clId="{4D450438-36E1-4B01-AF4D-5CC2C81290B9}" dt="2025-11-06T18:07:38.308" v="1692" actId="123"/>
        <pc:sldMkLst>
          <pc:docMk/>
          <pc:sldMk cId="4082406046" sldId="322"/>
        </pc:sldMkLst>
        <pc:spChg chg="mod">
          <ac:chgData name="Ashlee Frey" userId="183b24c8-c3be-4331-a9a5-b97327109975" providerId="ADAL" clId="{4D450438-36E1-4B01-AF4D-5CC2C81290B9}" dt="2025-11-03T17:26:15.330" v="720" actId="255"/>
          <ac:spMkLst>
            <pc:docMk/>
            <pc:sldMk cId="4082406046" sldId="322"/>
            <ac:spMk id="12" creationId="{0136D74F-23DA-4EAB-AC9C-F35DA919A209}"/>
          </ac:spMkLst>
        </pc:spChg>
      </pc:sldChg>
      <pc:sldChg chg="modSp modNotesTx">
        <pc:chgData name="Ashlee Frey" userId="183b24c8-c3be-4331-a9a5-b97327109975" providerId="ADAL" clId="{4D450438-36E1-4B01-AF4D-5CC2C81290B9}" dt="2025-11-06T18:07:10.974" v="1689" actId="123"/>
        <pc:sldMkLst>
          <pc:docMk/>
          <pc:sldMk cId="3232546390" sldId="323"/>
        </pc:sldMkLst>
        <pc:spChg chg="mod">
          <ac:chgData name="Ashlee Frey" userId="183b24c8-c3be-4331-a9a5-b97327109975" providerId="ADAL" clId="{4D450438-36E1-4B01-AF4D-5CC2C81290B9}" dt="2025-11-03T17:25:56.139" v="718" actId="255"/>
          <ac:spMkLst>
            <pc:docMk/>
            <pc:sldMk cId="3232546390" sldId="323"/>
            <ac:spMk id="12" creationId="{841E0041-82CD-0BB2-89EE-5E737DD2672C}"/>
          </ac:spMkLst>
        </pc:spChg>
      </pc:sldChg>
      <pc:sldChg chg="addSp modSp mod modNotesTx">
        <pc:chgData name="Ashlee Frey" userId="183b24c8-c3be-4331-a9a5-b97327109975" providerId="ADAL" clId="{4D450438-36E1-4B01-AF4D-5CC2C81290B9}" dt="2025-11-06T18:05:20.163" v="1686" actId="123"/>
        <pc:sldMkLst>
          <pc:docMk/>
          <pc:sldMk cId="2879271305" sldId="324"/>
        </pc:sldMkLst>
        <pc:spChg chg="mod">
          <ac:chgData name="Ashlee Frey" userId="183b24c8-c3be-4331-a9a5-b97327109975" providerId="ADAL" clId="{4D450438-36E1-4B01-AF4D-5CC2C81290B9}" dt="2025-11-03T16:26:58.534" v="351" actId="1076"/>
          <ac:spMkLst>
            <pc:docMk/>
            <pc:sldMk cId="2879271305" sldId="324"/>
            <ac:spMk id="2" creationId="{733AC836-8536-B53B-7DCD-CF6AEFBF72E6}"/>
          </ac:spMkLst>
        </pc:spChg>
        <pc:spChg chg="mod">
          <ac:chgData name="Ashlee Frey" userId="183b24c8-c3be-4331-a9a5-b97327109975" providerId="ADAL" clId="{4D450438-36E1-4B01-AF4D-5CC2C81290B9}" dt="2025-11-05T19:06:55.377" v="750" actId="948"/>
          <ac:spMkLst>
            <pc:docMk/>
            <pc:sldMk cId="2879271305" sldId="324"/>
            <ac:spMk id="3" creationId="{90BC0B11-C231-2F6C-A10E-C6F6CD7DE3F3}"/>
          </ac:spMkLst>
        </pc:spChg>
        <pc:spChg chg="add mod">
          <ac:chgData name="Ashlee Frey" userId="183b24c8-c3be-4331-a9a5-b97327109975" providerId="ADAL" clId="{4D450438-36E1-4B01-AF4D-5CC2C81290B9}" dt="2025-11-05T18:47:44.131" v="748" actId="948"/>
          <ac:spMkLst>
            <pc:docMk/>
            <pc:sldMk cId="2879271305" sldId="324"/>
            <ac:spMk id="5" creationId="{620431CC-1B0E-E3CC-6D22-81B8D992856B}"/>
          </ac:spMkLst>
        </pc:spChg>
      </pc:sldChg>
      <pc:sldChg chg="addSp delSp modSp mod modNotesTx">
        <pc:chgData name="Ashlee Frey" userId="183b24c8-c3be-4331-a9a5-b97327109975" providerId="ADAL" clId="{4D450438-36E1-4B01-AF4D-5CC2C81290B9}" dt="2025-11-06T18:02:13.033" v="1673" actId="123"/>
        <pc:sldMkLst>
          <pc:docMk/>
          <pc:sldMk cId="3155544952" sldId="325"/>
        </pc:sldMkLst>
        <pc:graphicFrameChg chg="add del mod modGraphic">
          <ac:chgData name="Ashlee Frey" userId="183b24c8-c3be-4331-a9a5-b97327109975" providerId="ADAL" clId="{4D450438-36E1-4B01-AF4D-5CC2C81290B9}" dt="2025-11-03T16:56:52.514" v="504" actId="20577"/>
          <ac:graphicFrameMkLst>
            <pc:docMk/>
            <pc:sldMk cId="3155544952" sldId="325"/>
            <ac:graphicFrameMk id="5" creationId="{FEC66CDF-A7F5-99F1-62DD-4FF58CD945F5}"/>
          </ac:graphicFrameMkLst>
        </pc:graphicFrameChg>
      </pc:sldChg>
      <pc:sldChg chg="addSp delSp modSp mod modClrScheme delDesignElem chgLayout">
        <pc:chgData name="Ashlee Frey" userId="183b24c8-c3be-4331-a9a5-b97327109975" providerId="ADAL" clId="{4D450438-36E1-4B01-AF4D-5CC2C81290B9}" dt="2025-11-03T17:07:36.297" v="624" actId="1076"/>
        <pc:sldMkLst>
          <pc:docMk/>
          <pc:sldMk cId="4221245061" sldId="326"/>
        </pc:sldMkLst>
        <pc:spChg chg="mod">
          <ac:chgData name="Ashlee Frey" userId="183b24c8-c3be-4331-a9a5-b97327109975" providerId="ADAL" clId="{4D450438-36E1-4B01-AF4D-5CC2C81290B9}" dt="2025-11-03T17:04:41.551" v="532" actId="1076"/>
          <ac:spMkLst>
            <pc:docMk/>
            <pc:sldMk cId="4221245061" sldId="326"/>
            <ac:spMk id="5" creationId="{A53F3D6E-93E4-EDB7-622C-FC8F16CAE453}"/>
          </ac:spMkLst>
        </pc:spChg>
        <pc:spChg chg="add mod">
          <ac:chgData name="Ashlee Frey" userId="183b24c8-c3be-4331-a9a5-b97327109975" providerId="ADAL" clId="{4D450438-36E1-4B01-AF4D-5CC2C81290B9}" dt="2025-11-03T17:07:36.297" v="624" actId="1076"/>
          <ac:spMkLst>
            <pc:docMk/>
            <pc:sldMk cId="4221245061" sldId="326"/>
            <ac:spMk id="8" creationId="{19B5251F-340A-BFF7-1B72-FB091C0467EB}"/>
          </ac:spMkLst>
        </pc:spChg>
        <pc:spChg chg="mod">
          <ac:chgData name="Ashlee Frey" userId="183b24c8-c3be-4331-a9a5-b97327109975" providerId="ADAL" clId="{4D450438-36E1-4B01-AF4D-5CC2C81290B9}" dt="2025-11-03T17:04:57.074" v="534"/>
          <ac:spMkLst>
            <pc:docMk/>
            <pc:sldMk cId="4221245061" sldId="326"/>
            <ac:spMk id="27" creationId="{9CB315AA-DF45-CF6E-134C-C36FD9BD2E2B}"/>
          </ac:spMkLst>
        </pc:spChg>
        <pc:graphicFrameChg chg="mod">
          <ac:chgData name="Ashlee Frey" userId="183b24c8-c3be-4331-a9a5-b97327109975" providerId="ADAL" clId="{4D450438-36E1-4B01-AF4D-5CC2C81290B9}" dt="2025-11-03T17:06:06.307" v="560" actId="1076"/>
          <ac:graphicFrameMkLst>
            <pc:docMk/>
            <pc:sldMk cId="4221245061" sldId="326"/>
            <ac:graphicFrameMk id="6" creationId="{305A7C1C-0262-E916-162A-9475D502FE49}"/>
          </ac:graphicFrameMkLst>
        </pc:graphicFrameChg>
        <pc:graphicFrameChg chg="add mod modGraphic">
          <ac:chgData name="Ashlee Frey" userId="183b24c8-c3be-4331-a9a5-b97327109975" providerId="ADAL" clId="{4D450438-36E1-4B01-AF4D-5CC2C81290B9}" dt="2025-11-03T17:07:03.930" v="623" actId="20577"/>
          <ac:graphicFrameMkLst>
            <pc:docMk/>
            <pc:sldMk cId="4221245061" sldId="326"/>
            <ac:graphicFrameMk id="7" creationId="{6EC00CA1-D8AE-FF80-3F0C-CA38571B0F4D}"/>
          </ac:graphicFrameMkLst>
        </pc:graphicFrameChg>
      </pc:sldChg>
      <pc:sldChg chg="addSp delSp modSp mod delAnim modAnim delDesignElem chgLayout modNotesTx">
        <pc:chgData name="Ashlee Frey" userId="183b24c8-c3be-4331-a9a5-b97327109975" providerId="ADAL" clId="{4D450438-36E1-4B01-AF4D-5CC2C81290B9}" dt="2025-11-06T18:07:53.928" v="1695" actId="123"/>
        <pc:sldMkLst>
          <pc:docMk/>
          <pc:sldMk cId="4287218314" sldId="327"/>
        </pc:sldMkLst>
        <pc:spChg chg="add mod">
          <ac:chgData name="Ashlee Frey" userId="183b24c8-c3be-4331-a9a5-b97327109975" providerId="ADAL" clId="{4D450438-36E1-4B01-AF4D-5CC2C81290B9}" dt="2025-11-05T22:00:26.188" v="1384" actId="1076"/>
          <ac:spMkLst>
            <pc:docMk/>
            <pc:sldMk cId="4287218314" sldId="327"/>
            <ac:spMk id="6" creationId="{34DA10A1-195B-2ABC-85F5-7B64EDCB3A75}"/>
          </ac:spMkLst>
        </pc:spChg>
        <pc:spChg chg="add del mod">
          <ac:chgData name="Ashlee Frey" userId="183b24c8-c3be-4331-a9a5-b97327109975" providerId="ADAL" clId="{4D450438-36E1-4B01-AF4D-5CC2C81290B9}" dt="2025-11-05T20:49:45.158" v="969" actId="478"/>
          <ac:spMkLst>
            <pc:docMk/>
            <pc:sldMk cId="4287218314" sldId="327"/>
            <ac:spMk id="7" creationId="{9DB30D22-4CEB-1F2D-DB99-BBEF7E902F06}"/>
          </ac:spMkLst>
        </pc:spChg>
        <pc:spChg chg="add mod">
          <ac:chgData name="Ashlee Frey" userId="183b24c8-c3be-4331-a9a5-b97327109975" providerId="ADAL" clId="{4D450438-36E1-4B01-AF4D-5CC2C81290B9}" dt="2025-11-06T16:25:41.497" v="1599" actId="1076"/>
          <ac:spMkLst>
            <pc:docMk/>
            <pc:sldMk cId="4287218314" sldId="327"/>
            <ac:spMk id="8" creationId="{337FFFFE-646B-8C57-2130-A99E7D7D2595}"/>
          </ac:spMkLst>
        </pc:spChg>
        <pc:spChg chg="add mod">
          <ac:chgData name="Ashlee Frey" userId="183b24c8-c3be-4331-a9a5-b97327109975" providerId="ADAL" clId="{4D450438-36E1-4B01-AF4D-5CC2C81290B9}" dt="2025-11-06T16:26:56.261" v="1631" actId="1076"/>
          <ac:spMkLst>
            <pc:docMk/>
            <pc:sldMk cId="4287218314" sldId="327"/>
            <ac:spMk id="12" creationId="{6716E55A-99DF-1699-6625-26414A9F8C9C}"/>
          </ac:spMkLst>
        </pc:spChg>
        <pc:spChg chg="add mod">
          <ac:chgData name="Ashlee Frey" userId="183b24c8-c3be-4331-a9a5-b97327109975" providerId="ADAL" clId="{4D450438-36E1-4B01-AF4D-5CC2C81290B9}" dt="2025-11-06T16:25:52.841" v="1600" actId="1076"/>
          <ac:spMkLst>
            <pc:docMk/>
            <pc:sldMk cId="4287218314" sldId="327"/>
            <ac:spMk id="14" creationId="{FA47469C-4C1F-A5BF-072B-48923957239F}"/>
          </ac:spMkLst>
        </pc:spChg>
        <pc:spChg chg="add mod">
          <ac:chgData name="Ashlee Frey" userId="183b24c8-c3be-4331-a9a5-b97327109975" providerId="ADAL" clId="{4D450438-36E1-4B01-AF4D-5CC2C81290B9}" dt="2025-11-06T16:27:34.365" v="1637" actId="1038"/>
          <ac:spMkLst>
            <pc:docMk/>
            <pc:sldMk cId="4287218314" sldId="327"/>
            <ac:spMk id="15" creationId="{707FD250-E201-F00B-862F-D6668050EEF6}"/>
          </ac:spMkLst>
        </pc:spChg>
        <pc:spChg chg="add mod">
          <ac:chgData name="Ashlee Frey" userId="183b24c8-c3be-4331-a9a5-b97327109975" providerId="ADAL" clId="{4D450438-36E1-4B01-AF4D-5CC2C81290B9}" dt="2025-11-06T16:27:19.383" v="1632" actId="1076"/>
          <ac:spMkLst>
            <pc:docMk/>
            <pc:sldMk cId="4287218314" sldId="327"/>
            <ac:spMk id="17" creationId="{818BD78D-2C09-DB66-1EDD-FEB66CA8B463}"/>
          </ac:spMkLst>
        </pc:spChg>
        <pc:spChg chg="add del mod">
          <ac:chgData name="Ashlee Frey" userId="183b24c8-c3be-4331-a9a5-b97327109975" providerId="ADAL" clId="{4D450438-36E1-4B01-AF4D-5CC2C81290B9}" dt="2025-11-05T21:21:43.161" v="1198" actId="478"/>
          <ac:spMkLst>
            <pc:docMk/>
            <pc:sldMk cId="4287218314" sldId="327"/>
            <ac:spMk id="18" creationId="{AA7533CD-7826-BE28-389C-63679A2B4AEE}"/>
          </ac:spMkLst>
        </pc:spChg>
        <pc:spChg chg="add mod">
          <ac:chgData name="Ashlee Frey" userId="183b24c8-c3be-4331-a9a5-b97327109975" providerId="ADAL" clId="{4D450438-36E1-4B01-AF4D-5CC2C81290B9}" dt="2025-11-06T16:27:27.793" v="1633" actId="1076"/>
          <ac:spMkLst>
            <pc:docMk/>
            <pc:sldMk cId="4287218314" sldId="327"/>
            <ac:spMk id="19" creationId="{409B60DA-2934-8DC7-D0B9-C80842C66EF6}"/>
          </ac:spMkLst>
        </pc:spChg>
        <pc:spChg chg="add mod">
          <ac:chgData name="Ashlee Frey" userId="183b24c8-c3be-4331-a9a5-b97327109975" providerId="ADAL" clId="{4D450438-36E1-4B01-AF4D-5CC2C81290B9}" dt="2025-11-06T13:23:22.396" v="1532" actId="1038"/>
          <ac:spMkLst>
            <pc:docMk/>
            <pc:sldMk cId="4287218314" sldId="327"/>
            <ac:spMk id="21" creationId="{A35F8FE2-AA2A-1286-9D87-471AF12DF03F}"/>
          </ac:spMkLst>
        </pc:spChg>
        <pc:spChg chg="add mod">
          <ac:chgData name="Ashlee Frey" userId="183b24c8-c3be-4331-a9a5-b97327109975" providerId="ADAL" clId="{4D450438-36E1-4B01-AF4D-5CC2C81290B9}" dt="2025-11-06T16:26:42.199" v="1630" actId="1076"/>
          <ac:spMkLst>
            <pc:docMk/>
            <pc:sldMk cId="4287218314" sldId="327"/>
            <ac:spMk id="22" creationId="{D3CFDEEC-4983-BC06-BCDC-D1CC61A888E7}"/>
          </ac:spMkLst>
        </pc:spChg>
        <pc:spChg chg="add del">
          <ac:chgData name="Ashlee Frey" userId="183b24c8-c3be-4331-a9a5-b97327109975" providerId="ADAL" clId="{4D450438-36E1-4B01-AF4D-5CC2C81290B9}" dt="2025-11-06T13:18:40.151" v="1451" actId="700"/>
          <ac:spMkLst>
            <pc:docMk/>
            <pc:sldMk cId="4287218314" sldId="327"/>
            <ac:spMk id="24" creationId="{C1F63329-FC5F-EB50-F74E-115D35F8676E}"/>
          </ac:spMkLst>
        </pc:spChg>
        <pc:spChg chg="add del">
          <ac:chgData name="Ashlee Frey" userId="183b24c8-c3be-4331-a9a5-b97327109975" providerId="ADAL" clId="{4D450438-36E1-4B01-AF4D-5CC2C81290B9}" dt="2025-11-06T13:18:40.151" v="1451" actId="700"/>
          <ac:spMkLst>
            <pc:docMk/>
            <pc:sldMk cId="4287218314" sldId="327"/>
            <ac:spMk id="25" creationId="{440B31A8-3E2F-43C3-8298-B252C6AB1C2E}"/>
          </ac:spMkLst>
        </pc:spChg>
        <pc:spChg chg="add del">
          <ac:chgData name="Ashlee Frey" userId="183b24c8-c3be-4331-a9a5-b97327109975" providerId="ADAL" clId="{4D450438-36E1-4B01-AF4D-5CC2C81290B9}" dt="2025-11-06T13:18:40.151" v="1451" actId="700"/>
          <ac:spMkLst>
            <pc:docMk/>
            <pc:sldMk cId="4287218314" sldId="327"/>
            <ac:spMk id="26" creationId="{41BFD133-FC27-1B09-3B1B-03011438002F}"/>
          </ac:spMkLst>
        </pc:spChg>
        <pc:spChg chg="add del mod">
          <ac:chgData name="Ashlee Frey" userId="183b24c8-c3be-4331-a9a5-b97327109975" providerId="ADAL" clId="{4D450438-36E1-4B01-AF4D-5CC2C81290B9}" dt="2025-11-05T21:23:31.137" v="1297" actId="478"/>
          <ac:spMkLst>
            <pc:docMk/>
            <pc:sldMk cId="4287218314" sldId="327"/>
            <ac:spMk id="27" creationId="{4D01AE42-FF61-C07A-7DE8-F0A8A17982D0}"/>
          </ac:spMkLst>
        </pc:spChg>
        <pc:spChg chg="add mod">
          <ac:chgData name="Ashlee Frey" userId="183b24c8-c3be-4331-a9a5-b97327109975" providerId="ADAL" clId="{4D450438-36E1-4B01-AF4D-5CC2C81290B9}" dt="2025-11-06T16:49:04.897" v="1666" actId="1035"/>
          <ac:spMkLst>
            <pc:docMk/>
            <pc:sldMk cId="4287218314" sldId="327"/>
            <ac:spMk id="28" creationId="{7536FD0A-B611-0C12-7BF2-7A0AE1958A89}"/>
          </ac:spMkLst>
        </pc:spChg>
        <pc:graphicFrameChg chg="add mod">
          <ac:chgData name="Ashlee Frey" userId="183b24c8-c3be-4331-a9a5-b97327109975" providerId="ADAL" clId="{4D450438-36E1-4B01-AF4D-5CC2C81290B9}" dt="2025-11-06T16:48:58.723" v="1661" actId="1076"/>
          <ac:graphicFrameMkLst>
            <pc:docMk/>
            <pc:sldMk cId="4287218314" sldId="327"/>
            <ac:graphicFrameMk id="2" creationId="{0D5A4BDF-A5F5-1600-A3F5-E8EAC2BA1465}"/>
          </ac:graphicFrameMkLst>
        </pc:graphicFrameChg>
        <pc:picChg chg="del">
          <ac:chgData name="Ashlee Frey" userId="183b24c8-c3be-4331-a9a5-b97327109975" providerId="ADAL" clId="{4D450438-36E1-4B01-AF4D-5CC2C81290B9}" dt="2025-11-05T20:46:54.526" v="877" actId="478"/>
          <ac:picMkLst>
            <pc:docMk/>
            <pc:sldMk cId="4287218314" sldId="327"/>
            <ac:picMk id="3" creationId="{0F698B74-1C7F-CEF6-1802-66C573EF5142}"/>
          </ac:picMkLst>
        </pc:picChg>
        <pc:picChg chg="add">
          <ac:chgData name="Ashlee Frey" userId="183b24c8-c3be-4331-a9a5-b97327109975" providerId="ADAL" clId="{4D450438-36E1-4B01-AF4D-5CC2C81290B9}" dt="2025-11-05T21:06:38.769" v="972"/>
          <ac:picMkLst>
            <pc:docMk/>
            <pc:sldMk cId="4287218314" sldId="327"/>
            <ac:picMk id="9" creationId="{5BAC6113-6D31-01A4-29A0-B585AE7B0C0C}"/>
          </ac:picMkLst>
        </pc:picChg>
        <pc:picChg chg="add del mod">
          <ac:chgData name="Ashlee Frey" userId="183b24c8-c3be-4331-a9a5-b97327109975" providerId="ADAL" clId="{4D450438-36E1-4B01-AF4D-5CC2C81290B9}" dt="2025-11-05T21:10:33" v="975" actId="478"/>
          <ac:picMkLst>
            <pc:docMk/>
            <pc:sldMk cId="4287218314" sldId="327"/>
            <ac:picMk id="10" creationId="{A117DAEE-CBA5-B59C-4F1A-E0EE98BE55EA}"/>
          </ac:picMkLst>
        </pc:picChg>
        <pc:picChg chg="add del mod">
          <ac:chgData name="Ashlee Frey" userId="183b24c8-c3be-4331-a9a5-b97327109975" providerId="ADAL" clId="{4D450438-36E1-4B01-AF4D-5CC2C81290B9}" dt="2025-11-06T16:41:47.431" v="1649" actId="478"/>
          <ac:picMkLst>
            <pc:docMk/>
            <pc:sldMk cId="4287218314" sldId="327"/>
            <ac:picMk id="11" creationId="{9122D9DE-0A94-148C-0C86-412DBC0260F3}"/>
          </ac:picMkLst>
        </pc:picChg>
        <pc:picChg chg="add del mod">
          <ac:chgData name="Ashlee Frey" userId="183b24c8-c3be-4331-a9a5-b97327109975" providerId="ADAL" clId="{4D450438-36E1-4B01-AF4D-5CC2C81290B9}" dt="2025-11-05T21:24:34.375" v="1303" actId="478"/>
          <ac:picMkLst>
            <pc:docMk/>
            <pc:sldMk cId="4287218314" sldId="327"/>
            <ac:picMk id="30" creationId="{ABEF7D47-0822-CEF0-81CD-1608C6DA940B}"/>
          </ac:picMkLst>
        </pc:picChg>
        <pc:picChg chg="add del mod">
          <ac:chgData name="Ashlee Frey" userId="183b24c8-c3be-4331-a9a5-b97327109975" providerId="ADAL" clId="{4D450438-36E1-4B01-AF4D-5CC2C81290B9}" dt="2025-11-06T16:48:20.625" v="1658" actId="478"/>
          <ac:picMkLst>
            <pc:docMk/>
            <pc:sldMk cId="4287218314" sldId="327"/>
            <ac:picMk id="31" creationId="{641D4996-3234-C998-5021-2E592EBBC5F5}"/>
          </ac:picMkLst>
        </pc:picChg>
        <pc:inkChg chg="del">
          <ac:chgData name="Ashlee Frey" userId="183b24c8-c3be-4331-a9a5-b97327109975" providerId="ADAL" clId="{4D450438-36E1-4B01-AF4D-5CC2C81290B9}" dt="2025-11-05T20:46:59.014" v="879" actId="478"/>
          <ac:inkMkLst>
            <pc:docMk/>
            <pc:sldMk cId="4287218314" sldId="327"/>
            <ac:inkMk id="2" creationId="{2BB20E7A-F6FC-9CB8-B4B6-216CE959F06C}"/>
          </ac:inkMkLst>
        </pc:inkChg>
        <pc:inkChg chg="del">
          <ac:chgData name="Ashlee Frey" userId="183b24c8-c3be-4331-a9a5-b97327109975" providerId="ADAL" clId="{4D450438-36E1-4B01-AF4D-5CC2C81290B9}" dt="2025-11-05T20:46:56.799" v="878" actId="478"/>
          <ac:inkMkLst>
            <pc:docMk/>
            <pc:sldMk cId="4287218314" sldId="327"/>
            <ac:inkMk id="4" creationId="{93468616-9812-40BD-8748-F98B8109D15D}"/>
          </ac:inkMkLst>
        </pc:inkChg>
      </pc:sldChg>
      <pc:sldChg chg="addSp delSp modSp new del mod setBg">
        <pc:chgData name="Ashlee Frey" userId="183b24c8-c3be-4331-a9a5-b97327109975" providerId="ADAL" clId="{4D450438-36E1-4B01-AF4D-5CC2C81290B9}" dt="2025-11-06T16:27:47.004" v="1638" actId="47"/>
        <pc:sldMkLst>
          <pc:docMk/>
          <pc:sldMk cId="1961628390" sldId="328"/>
        </pc:sldMkLst>
      </pc:sldChg>
      <pc:sldChg chg="addSp modSp add mod ord modNotesTx">
        <pc:chgData name="Ashlee Frey" userId="183b24c8-c3be-4331-a9a5-b97327109975" providerId="ADAL" clId="{4D450438-36E1-4B01-AF4D-5CC2C81290B9}" dt="2025-11-06T18:07:14.624" v="1690" actId="123"/>
        <pc:sldMkLst>
          <pc:docMk/>
          <pc:sldMk cId="1429539093" sldId="329"/>
        </pc:sldMkLst>
        <pc:spChg chg="mod">
          <ac:chgData name="Ashlee Frey" userId="183b24c8-c3be-4331-a9a5-b97327109975" providerId="ADAL" clId="{4D450438-36E1-4B01-AF4D-5CC2C81290B9}" dt="2025-11-03T15:37:56.071" v="29" actId="20577"/>
          <ac:spMkLst>
            <pc:docMk/>
            <pc:sldMk cId="1429539093" sldId="329"/>
            <ac:spMk id="2" creationId="{5BEAD530-B457-1BBD-385C-A6CE730D9311}"/>
          </ac:spMkLst>
        </pc:spChg>
        <pc:spChg chg="mod">
          <ac:chgData name="Ashlee Frey" userId="183b24c8-c3be-4331-a9a5-b97327109975" providerId="ADAL" clId="{4D450438-36E1-4B01-AF4D-5CC2C81290B9}" dt="2025-11-03T15:50:46.939" v="191" actId="1076"/>
          <ac:spMkLst>
            <pc:docMk/>
            <pc:sldMk cId="1429539093" sldId="329"/>
            <ac:spMk id="3" creationId="{2748C138-FE0C-DDAF-DA9C-7ADEC06D6889}"/>
          </ac:spMkLst>
        </pc:spChg>
        <pc:spChg chg="add mod">
          <ac:chgData name="Ashlee Frey" userId="183b24c8-c3be-4331-a9a5-b97327109975" providerId="ADAL" clId="{4D450438-36E1-4B01-AF4D-5CC2C81290B9}" dt="2025-11-05T18:47:22.751" v="746" actId="1076"/>
          <ac:spMkLst>
            <pc:docMk/>
            <pc:sldMk cId="1429539093" sldId="329"/>
            <ac:spMk id="5" creationId="{0906706F-D5A2-221A-1DB8-286A60C2FE6F}"/>
          </ac:spMkLst>
        </pc:spChg>
      </pc:sldChg>
      <pc:sldChg chg="modSp add mod ord modNotesTx">
        <pc:chgData name="Ashlee Frey" userId="183b24c8-c3be-4331-a9a5-b97327109975" providerId="ADAL" clId="{4D450438-36E1-4B01-AF4D-5CC2C81290B9}" dt="2025-11-03T15:59:12.448" v="270" actId="113"/>
        <pc:sldMkLst>
          <pc:docMk/>
          <pc:sldMk cId="1592393776" sldId="330"/>
        </pc:sldMkLst>
        <pc:spChg chg="mod">
          <ac:chgData name="Ashlee Frey" userId="183b24c8-c3be-4331-a9a5-b97327109975" providerId="ADAL" clId="{4D450438-36E1-4B01-AF4D-5CC2C81290B9}" dt="2025-11-03T15:48:24.293" v="176" actId="20577"/>
          <ac:spMkLst>
            <pc:docMk/>
            <pc:sldMk cId="1592393776" sldId="330"/>
            <ac:spMk id="2" creationId="{5D4EBB12-D64E-00D6-FE72-FDFA6FC271F6}"/>
          </ac:spMkLst>
        </pc:spChg>
        <pc:spChg chg="mod">
          <ac:chgData name="Ashlee Frey" userId="183b24c8-c3be-4331-a9a5-b97327109975" providerId="ADAL" clId="{4D450438-36E1-4B01-AF4D-5CC2C81290B9}" dt="2025-11-03T15:59:12.448" v="270" actId="113"/>
          <ac:spMkLst>
            <pc:docMk/>
            <pc:sldMk cId="1592393776" sldId="330"/>
            <ac:spMk id="3" creationId="{22E9ED01-ECC1-9484-3FB8-731CAFD4E1B3}"/>
          </ac:spMkLst>
        </pc:spChg>
      </pc:sldChg>
      <pc:sldChg chg="modSp add mod ord modNotesTx">
        <pc:chgData name="Ashlee Frey" userId="183b24c8-c3be-4331-a9a5-b97327109975" providerId="ADAL" clId="{4D450438-36E1-4B01-AF4D-5CC2C81290B9}" dt="2025-11-06T18:07:43.328" v="1693" actId="123"/>
        <pc:sldMkLst>
          <pc:docMk/>
          <pc:sldMk cId="4039915042" sldId="331"/>
        </pc:sldMkLst>
        <pc:spChg chg="mod">
          <ac:chgData name="Ashlee Frey" userId="183b24c8-c3be-4331-a9a5-b97327109975" providerId="ADAL" clId="{4D450438-36E1-4B01-AF4D-5CC2C81290B9}" dt="2025-11-03T15:55:46.020" v="255" actId="1076"/>
          <ac:spMkLst>
            <pc:docMk/>
            <pc:sldMk cId="4039915042" sldId="331"/>
            <ac:spMk id="2" creationId="{06A013A2-2BF9-0BB5-BD18-2CAE49C577A0}"/>
          </ac:spMkLst>
        </pc:spChg>
        <pc:spChg chg="mod">
          <ac:chgData name="Ashlee Frey" userId="183b24c8-c3be-4331-a9a5-b97327109975" providerId="ADAL" clId="{4D450438-36E1-4B01-AF4D-5CC2C81290B9}" dt="2025-11-03T15:59:02.283" v="269" actId="948"/>
          <ac:spMkLst>
            <pc:docMk/>
            <pc:sldMk cId="4039915042" sldId="331"/>
            <ac:spMk id="3" creationId="{EF390E53-07EC-C717-5956-38000D126121}"/>
          </ac:spMkLst>
        </pc:spChg>
      </pc:sldChg>
      <pc:sldChg chg="addSp modSp add mod ord modNotesTx">
        <pc:chgData name="Ashlee Frey" userId="183b24c8-c3be-4331-a9a5-b97327109975" providerId="ADAL" clId="{4D450438-36E1-4B01-AF4D-5CC2C81290B9}" dt="2025-11-06T18:08:10.703" v="1697" actId="123"/>
        <pc:sldMkLst>
          <pc:docMk/>
          <pc:sldMk cId="1993658983" sldId="332"/>
        </pc:sldMkLst>
        <pc:spChg chg="mod">
          <ac:chgData name="Ashlee Frey" userId="183b24c8-c3be-4331-a9a5-b97327109975" providerId="ADAL" clId="{4D450438-36E1-4B01-AF4D-5CC2C81290B9}" dt="2025-11-03T16:02:54.673" v="283" actId="20577"/>
          <ac:spMkLst>
            <pc:docMk/>
            <pc:sldMk cId="1993658983" sldId="332"/>
            <ac:spMk id="2" creationId="{911238F3-2F58-1250-7EE9-DCC932446497}"/>
          </ac:spMkLst>
        </pc:spChg>
        <pc:spChg chg="mod">
          <ac:chgData name="Ashlee Frey" userId="183b24c8-c3be-4331-a9a5-b97327109975" providerId="ADAL" clId="{4D450438-36E1-4B01-AF4D-5CC2C81290B9}" dt="2025-11-03T16:21:20.068" v="331" actId="6549"/>
          <ac:spMkLst>
            <pc:docMk/>
            <pc:sldMk cId="1993658983" sldId="332"/>
            <ac:spMk id="3" creationId="{391DF7DF-A3C3-120A-43AC-E1097BCC6827}"/>
          </ac:spMkLst>
        </pc:spChg>
        <pc:spChg chg="add mod">
          <ac:chgData name="Ashlee Frey" userId="183b24c8-c3be-4331-a9a5-b97327109975" providerId="ADAL" clId="{4D450438-36E1-4B01-AF4D-5CC2C81290B9}" dt="2025-11-05T18:47:04.368" v="745" actId="1076"/>
          <ac:spMkLst>
            <pc:docMk/>
            <pc:sldMk cId="1993658983" sldId="332"/>
            <ac:spMk id="5" creationId="{AFDA6ADD-87C0-7F0E-0EB7-C6A67ECA78EA}"/>
          </ac:spMkLst>
        </pc:spChg>
      </pc:sldChg>
      <pc:sldChg chg="modSp add mod ord modNotesTx">
        <pc:chgData name="Ashlee Frey" userId="183b24c8-c3be-4331-a9a5-b97327109975" providerId="ADAL" clId="{4D450438-36E1-4B01-AF4D-5CC2C81290B9}" dt="2025-11-06T18:11:25.294" v="1699" actId="123"/>
        <pc:sldMkLst>
          <pc:docMk/>
          <pc:sldMk cId="1628754386" sldId="333"/>
        </pc:sldMkLst>
        <pc:spChg chg="mod">
          <ac:chgData name="Ashlee Frey" userId="183b24c8-c3be-4331-a9a5-b97327109975" providerId="ADAL" clId="{4D450438-36E1-4B01-AF4D-5CC2C81290B9}" dt="2025-11-03T17:18:19.768" v="672" actId="1076"/>
          <ac:spMkLst>
            <pc:docMk/>
            <pc:sldMk cId="1628754386" sldId="333"/>
            <ac:spMk id="2" creationId="{5F87F097-8038-5B22-F488-467C4B114483}"/>
          </ac:spMkLst>
        </pc:spChg>
        <pc:spChg chg="mod">
          <ac:chgData name="Ashlee Frey" userId="183b24c8-c3be-4331-a9a5-b97327109975" providerId="ADAL" clId="{4D450438-36E1-4B01-AF4D-5CC2C81290B9}" dt="2025-11-03T17:23:21.426" v="714" actId="1076"/>
          <ac:spMkLst>
            <pc:docMk/>
            <pc:sldMk cId="1628754386" sldId="333"/>
            <ac:spMk id="3" creationId="{4F55D93B-A2E3-5ACF-7A04-9A6C53CB0B7C}"/>
          </ac:spMkLst>
        </pc:spChg>
        <pc:spChg chg="mod">
          <ac:chgData name="Ashlee Frey" userId="183b24c8-c3be-4331-a9a5-b97327109975" providerId="ADAL" clId="{4D450438-36E1-4B01-AF4D-5CC2C81290B9}" dt="2025-11-05T18:46:52.098" v="744" actId="1076"/>
          <ac:spMkLst>
            <pc:docMk/>
            <pc:sldMk cId="1628754386" sldId="333"/>
            <ac:spMk id="5" creationId="{79C13260-D40C-E65F-20AE-8832C186A675}"/>
          </ac:spMkLst>
        </pc:spChg>
      </pc:sldChg>
      <pc:sldChg chg="addSp delSp modSp new del mod">
        <pc:chgData name="Ashlee Frey" userId="183b24c8-c3be-4331-a9a5-b97327109975" providerId="ADAL" clId="{4D450438-36E1-4B01-AF4D-5CC2C81290B9}" dt="2025-11-05T20:47:06.035" v="880" actId="47"/>
        <pc:sldMkLst>
          <pc:docMk/>
          <pc:sldMk cId="1699195185" sldId="334"/>
        </pc:sldMkLst>
        <pc:spChg chg="add mod">
          <ac:chgData name="Ashlee Frey" userId="183b24c8-c3be-4331-a9a5-b97327109975" providerId="ADAL" clId="{4D450438-36E1-4B01-AF4D-5CC2C81290B9}" dt="2025-11-05T20:45:27.809" v="874" actId="20577"/>
          <ac:spMkLst>
            <pc:docMk/>
            <pc:sldMk cId="1699195185" sldId="334"/>
            <ac:spMk id="3" creationId="{5887204A-BED5-9DD1-E470-9C5917E88F7A}"/>
          </ac:spMkLst>
        </pc:spChg>
        <pc:spChg chg="add del mod">
          <ac:chgData name="Ashlee Frey" userId="183b24c8-c3be-4331-a9a5-b97327109975" providerId="ADAL" clId="{4D450438-36E1-4B01-AF4D-5CC2C81290B9}" dt="2025-11-05T20:45:09.665" v="816" actId="478"/>
          <ac:spMkLst>
            <pc:docMk/>
            <pc:sldMk cId="1699195185" sldId="334"/>
            <ac:spMk id="4" creationId="{5CC63C38-F3E6-2FEA-32C8-9EAED17B8C91}"/>
          </ac:spMkLst>
        </pc:spChg>
      </pc:sldChg>
      <pc:sldChg chg="add">
        <pc:chgData name="Ashlee Frey" userId="183b24c8-c3be-4331-a9a5-b97327109975" providerId="ADAL" clId="{4D450438-36E1-4B01-AF4D-5CC2C81290B9}" dt="2025-11-05T20:46:47.291" v="875" actId="2890"/>
        <pc:sldMkLst>
          <pc:docMk/>
          <pc:sldMk cId="1784596365" sldId="335"/>
        </pc:sldMkLst>
      </pc:sldChg>
      <pc:sldChg chg="add del">
        <pc:chgData name="Ashlee Frey" userId="183b24c8-c3be-4331-a9a5-b97327109975" providerId="ADAL" clId="{4D450438-36E1-4B01-AF4D-5CC2C81290B9}" dt="2025-11-06T13:15:22.043" v="1446" actId="47"/>
        <pc:sldMkLst>
          <pc:docMk/>
          <pc:sldMk cId="352620005" sldId="336"/>
        </pc:sldMkLst>
      </pc:sldChg>
      <pc:sldChg chg="addSp modSp new del mod setBg">
        <pc:chgData name="Ashlee Frey" userId="183b24c8-c3be-4331-a9a5-b97327109975" providerId="ADAL" clId="{4D450438-36E1-4B01-AF4D-5CC2C81290B9}" dt="2025-11-06T16:48:16.451" v="1657" actId="47"/>
        <pc:sldMkLst>
          <pc:docMk/>
          <pc:sldMk cId="1717415485" sldId="336"/>
        </pc:sldMkLst>
        <pc:spChg chg="add">
          <ac:chgData name="Ashlee Frey" userId="183b24c8-c3be-4331-a9a5-b97327109975" providerId="ADAL" clId="{4D450438-36E1-4B01-AF4D-5CC2C81290B9}" dt="2025-11-06T16:47:21.126" v="1655" actId="26606"/>
          <ac:spMkLst>
            <pc:docMk/>
            <pc:sldMk cId="1717415485" sldId="336"/>
            <ac:spMk id="7" creationId="{241D049E-2C7B-4131-B81E-E5B643BD61EE}"/>
          </ac:spMkLst>
        </pc:spChg>
        <pc:spChg chg="add">
          <ac:chgData name="Ashlee Frey" userId="183b24c8-c3be-4331-a9a5-b97327109975" providerId="ADAL" clId="{4D450438-36E1-4B01-AF4D-5CC2C81290B9}" dt="2025-11-06T16:47:21.126" v="1655" actId="26606"/>
          <ac:spMkLst>
            <pc:docMk/>
            <pc:sldMk cId="1717415485" sldId="336"/>
            <ac:spMk id="9" creationId="{91635463-D121-4B16-AB61-D492DD3F02AA}"/>
          </ac:spMkLst>
        </pc:spChg>
        <pc:graphicFrameChg chg="add mod modGraphic">
          <ac:chgData name="Ashlee Frey" userId="183b24c8-c3be-4331-a9a5-b97327109975" providerId="ADAL" clId="{4D450438-36E1-4B01-AF4D-5CC2C81290B9}" dt="2025-11-06T16:47:38.713" v="1656" actId="207"/>
          <ac:graphicFrameMkLst>
            <pc:docMk/>
            <pc:sldMk cId="1717415485" sldId="336"/>
            <ac:graphicFrameMk id="2" creationId="{C61EB48A-AEA9-C3F1-CAEA-791C4531985D}"/>
          </ac:graphicFrameMkLst>
        </pc:graphicFrameChg>
      </pc:sldChg>
      <pc:sldChg chg="add del ord">
        <pc:chgData name="Ashlee Frey" userId="183b24c8-c3be-4331-a9a5-b97327109975" providerId="ADAL" clId="{4D450438-36E1-4B01-AF4D-5CC2C81290B9}" dt="2025-11-06T13:25:45.143" v="1582" actId="47"/>
        <pc:sldMkLst>
          <pc:docMk/>
          <pc:sldMk cId="1770576994" sldId="336"/>
        </pc:sldMkLst>
      </pc:sldChg>
    </pc:docChg>
  </pc:docChgLst>
  <pc:docChgLst>
    <pc:chgData name="Jamie Gwynn" userId="04c289f9-f804-4f46-8be9-5b3837237517" providerId="ADAL" clId="{FE3EE5F1-E824-48EA-BA9A-6CB9796718E8}"/>
    <pc:docChg chg="undo custSel addSld delSld modSld sldOrd">
      <pc:chgData name="Jamie Gwynn" userId="04c289f9-f804-4f46-8be9-5b3837237517" providerId="ADAL" clId="{FE3EE5F1-E824-48EA-BA9A-6CB9796718E8}" dt="2025-11-05T18:44:21.189" v="132" actId="403"/>
      <pc:docMkLst>
        <pc:docMk/>
      </pc:docMkLst>
      <pc:sldChg chg="addSp delSp mod">
        <pc:chgData name="Jamie Gwynn" userId="04c289f9-f804-4f46-8be9-5b3837237517" providerId="ADAL" clId="{FE3EE5F1-E824-48EA-BA9A-6CB9796718E8}" dt="2025-11-03T14:59:37.974" v="15" actId="9405"/>
        <pc:sldMkLst>
          <pc:docMk/>
          <pc:sldMk cId="387448937" sldId="304"/>
        </pc:sldMkLst>
        <pc:inkChg chg="add">
          <ac:chgData name="Jamie Gwynn" userId="04c289f9-f804-4f46-8be9-5b3837237517" providerId="ADAL" clId="{FE3EE5F1-E824-48EA-BA9A-6CB9796718E8}" dt="2025-11-03T14:59:27.434" v="12" actId="9405"/>
          <ac:inkMkLst>
            <pc:docMk/>
            <pc:sldMk cId="387448937" sldId="304"/>
            <ac:inkMk id="3" creationId="{DE9FCF6C-32B9-A8DF-33D9-D69CEDB198F5}"/>
          </ac:inkMkLst>
        </pc:inkChg>
        <pc:inkChg chg="add">
          <ac:chgData name="Jamie Gwynn" userId="04c289f9-f804-4f46-8be9-5b3837237517" providerId="ADAL" clId="{FE3EE5F1-E824-48EA-BA9A-6CB9796718E8}" dt="2025-11-03T14:59:37.974" v="15" actId="9405"/>
          <ac:inkMkLst>
            <pc:docMk/>
            <pc:sldMk cId="387448937" sldId="304"/>
            <ac:inkMk id="5" creationId="{E3CC65DC-28D9-F291-B449-17CEF4F8683D}"/>
          </ac:inkMkLst>
        </pc:inkChg>
      </pc:sldChg>
      <pc:sldChg chg="modSp">
        <pc:chgData name="Jamie Gwynn" userId="04c289f9-f804-4f46-8be9-5b3837237517" providerId="ADAL" clId="{FE3EE5F1-E824-48EA-BA9A-6CB9796718E8}" dt="2025-11-05T18:44:21.189" v="132" actId="403"/>
        <pc:sldMkLst>
          <pc:docMk/>
          <pc:sldMk cId="1057738701" sldId="313"/>
        </pc:sldMkLst>
        <pc:spChg chg="mod">
          <ac:chgData name="Jamie Gwynn" userId="04c289f9-f804-4f46-8be9-5b3837237517" providerId="ADAL" clId="{FE3EE5F1-E824-48EA-BA9A-6CB9796718E8}" dt="2025-11-05T18:44:21.189" v="132" actId="403"/>
          <ac:spMkLst>
            <pc:docMk/>
            <pc:sldMk cId="1057738701" sldId="313"/>
            <ac:spMk id="3" creationId="{200A044F-CBB7-4CA0-9AEB-5C9C6B70A097}"/>
          </ac:spMkLst>
        </pc:spChg>
      </pc:sldChg>
      <pc:sldChg chg="addSp delSp mod">
        <pc:chgData name="Jamie Gwynn" userId="04c289f9-f804-4f46-8be9-5b3837237517" providerId="ADAL" clId="{FE3EE5F1-E824-48EA-BA9A-6CB9796718E8}" dt="2025-11-03T15:01:05.858" v="27" actId="9405"/>
        <pc:sldMkLst>
          <pc:docMk/>
          <pc:sldMk cId="2005905910" sldId="315"/>
        </pc:sldMkLst>
        <pc:inkChg chg="add">
          <ac:chgData name="Jamie Gwynn" userId="04c289f9-f804-4f46-8be9-5b3837237517" providerId="ADAL" clId="{FE3EE5F1-E824-48EA-BA9A-6CB9796718E8}" dt="2025-11-03T15:01:02.844" v="26" actId="9405"/>
          <ac:inkMkLst>
            <pc:docMk/>
            <pc:sldMk cId="2005905910" sldId="315"/>
            <ac:inkMk id="5" creationId="{D4F56CC0-ABE0-2759-9457-6ED5FC83DE52}"/>
          </ac:inkMkLst>
        </pc:inkChg>
        <pc:inkChg chg="add">
          <ac:chgData name="Jamie Gwynn" userId="04c289f9-f804-4f46-8be9-5b3837237517" providerId="ADAL" clId="{FE3EE5F1-E824-48EA-BA9A-6CB9796718E8}" dt="2025-11-03T15:01:05.858" v="27" actId="9405"/>
          <ac:inkMkLst>
            <pc:docMk/>
            <pc:sldMk cId="2005905910" sldId="315"/>
            <ac:inkMk id="6" creationId="{D82FA8BF-32D1-CA2C-AEDA-55213AB08909}"/>
          </ac:inkMkLst>
        </pc:inkChg>
      </pc:sldChg>
      <pc:sldChg chg="modSp mod">
        <pc:chgData name="Jamie Gwynn" userId="04c289f9-f804-4f46-8be9-5b3837237517" providerId="ADAL" clId="{FE3EE5F1-E824-48EA-BA9A-6CB9796718E8}" dt="2025-11-05T18:37:21.758" v="62" actId="20577"/>
        <pc:sldMkLst>
          <pc:docMk/>
          <pc:sldMk cId="1740567167" sldId="321"/>
        </pc:sldMkLst>
        <pc:spChg chg="mod">
          <ac:chgData name="Jamie Gwynn" userId="04c289f9-f804-4f46-8be9-5b3837237517" providerId="ADAL" clId="{FE3EE5F1-E824-48EA-BA9A-6CB9796718E8}" dt="2025-11-05T18:37:21.758" v="62" actId="20577"/>
          <ac:spMkLst>
            <pc:docMk/>
            <pc:sldMk cId="1740567167" sldId="321"/>
            <ac:spMk id="2" creationId="{BAA39A08-7638-860D-3675-D5845B618223}"/>
          </ac:spMkLst>
        </pc:spChg>
      </pc:sldChg>
      <pc:sldChg chg="modSp mod">
        <pc:chgData name="Jamie Gwynn" userId="04c289f9-f804-4f46-8be9-5b3837237517" providerId="ADAL" clId="{FE3EE5F1-E824-48EA-BA9A-6CB9796718E8}" dt="2025-11-03T14:58:10.279" v="11" actId="1035"/>
        <pc:sldMkLst>
          <pc:docMk/>
          <pc:sldMk cId="2879271305" sldId="324"/>
        </pc:sldMkLst>
        <pc:spChg chg="mod">
          <ac:chgData name="Jamie Gwynn" userId="04c289f9-f804-4f46-8be9-5b3837237517" providerId="ADAL" clId="{FE3EE5F1-E824-48EA-BA9A-6CB9796718E8}" dt="2025-11-03T14:58:10.279" v="11" actId="1035"/>
          <ac:spMkLst>
            <pc:docMk/>
            <pc:sldMk cId="2879271305" sldId="324"/>
            <ac:spMk id="3" creationId="{90BC0B11-C231-2F6C-A10E-C6F6CD7DE3F3}"/>
          </ac:spMkLst>
        </pc:spChg>
      </pc:sldChg>
      <pc:sldChg chg="ord">
        <pc:chgData name="Jamie Gwynn" userId="04c289f9-f804-4f46-8be9-5b3837237517" providerId="ADAL" clId="{FE3EE5F1-E824-48EA-BA9A-6CB9796718E8}" dt="2025-11-03T14:52:11.040" v="1"/>
        <pc:sldMkLst>
          <pc:docMk/>
          <pc:sldMk cId="3155544952" sldId="325"/>
        </pc:sldMkLst>
      </pc:sldChg>
      <pc:sldChg chg="addSp add mod ord">
        <pc:chgData name="Jamie Gwynn" userId="04c289f9-f804-4f46-8be9-5b3837237517" providerId="ADAL" clId="{FE3EE5F1-E824-48EA-BA9A-6CB9796718E8}" dt="2025-11-03T15:01:13.356" v="29" actId="9405"/>
        <pc:sldMkLst>
          <pc:docMk/>
          <pc:sldMk cId="4287218314" sldId="327"/>
        </pc:sldMkLst>
      </pc:sldChg>
      <pc:sldChg chg="addSp delSp modSp mod modNotesTx">
        <pc:chgData name="Jamie Gwynn" userId="04c289f9-f804-4f46-8be9-5b3837237517" providerId="ADAL" clId="{FE3EE5F1-E824-48EA-BA9A-6CB9796718E8}" dt="2025-11-05T18:38:38.973" v="129" actId="404"/>
        <pc:sldMkLst>
          <pc:docMk/>
          <pc:sldMk cId="1961628390" sldId="328"/>
        </pc:sldMkLst>
        <pc:spChg chg="add mod">
          <ac:chgData name="Jamie Gwynn" userId="04c289f9-f804-4f46-8be9-5b3837237517" providerId="ADAL" clId="{FE3EE5F1-E824-48EA-BA9A-6CB9796718E8}" dt="2025-11-05T18:37:33.985" v="87" actId="20577"/>
          <ac:spMkLst>
            <pc:docMk/>
            <pc:sldMk cId="1961628390" sldId="328"/>
            <ac:spMk id="2" creationId="{0C5C3343-3AC7-1348-F147-BC456F63EF63}"/>
          </ac:spMkLst>
        </pc:spChg>
        <pc:spChg chg="del mod">
          <ac:chgData name="Jamie Gwynn" userId="04c289f9-f804-4f46-8be9-5b3837237517" providerId="ADAL" clId="{FE3EE5F1-E824-48EA-BA9A-6CB9796718E8}" dt="2025-11-05T18:36:45.270" v="37" actId="478"/>
          <ac:spMkLst>
            <pc:docMk/>
            <pc:sldMk cId="1961628390" sldId="328"/>
            <ac:spMk id="7" creationId="{02483DEE-A931-410D-77A4-97360F5D24C9}"/>
          </ac:spMkLst>
        </pc:spChg>
        <pc:graphicFrameChg chg="mod modGraphic">
          <ac:chgData name="Jamie Gwynn" userId="04c289f9-f804-4f46-8be9-5b3837237517" providerId="ADAL" clId="{FE3EE5F1-E824-48EA-BA9A-6CB9796718E8}" dt="2025-11-05T18:38:38.973" v="129" actId="404"/>
          <ac:graphicFrameMkLst>
            <pc:docMk/>
            <pc:sldMk cId="1961628390" sldId="328"/>
            <ac:graphicFrameMk id="10" creationId="{7891D0ED-6B89-4C76-8C5F-A02B03BCA3E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chartUserShapes" Target="../drawings/drawing1.xml"/><Relationship Id="rId5" Type="http://schemas.openxmlformats.org/officeDocument/2006/relationships/oleObject" Target="https://newhanovertownship028.sharepoint.com/sites/SharePoint/Office/Ashlee/Dollar%20for%20PP.xlsx" TargetMode="External"/><Relationship Id="rId4" Type="http://schemas.openxmlformats.org/officeDocument/2006/relationships/image" Target="../media/image6.png"/></Relationships>
</file>

<file path=ppt/charts/_rels/chart2.xml.rels><?xml version="1.0" encoding="UTF-8" standalone="yes"?>
<Relationships xmlns="http://schemas.openxmlformats.org/package/2006/relationships"><Relationship Id="rId3" Type="http://schemas.openxmlformats.org/officeDocument/2006/relationships/oleObject" Target="https://newhanovertownship028.sharepoint.com/sites/SharePoint/Office/Ashlee/2026%20Appropriations%20By%20Fun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https://newhanovertownship028.sharepoint.com/sites/SharePoint/Finance/Budget/Master%20Budget/Master%20Budget%20Worksheet.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newhanovertownship028.sharepoint.com/sites/SharePoint/Finance/Budget/Master%20Budget/Master%20Budget%20Worksheet.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newhanovertownship028.sharepoint.com/sites/SharePoint/Finance/Budget/Master%20Budget/Master%20Budget%20Workshee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486550189964359E-2"/>
          <c:y val="3.3126281035021521E-2"/>
          <c:w val="0.71053634836241775"/>
          <c:h val="0.63894280820603533"/>
        </c:manualLayout>
      </c:layout>
      <c:barChart>
        <c:barDir val="bar"/>
        <c:grouping val="percentStacked"/>
        <c:varyColors val="0"/>
        <c:ser>
          <c:idx val="0"/>
          <c:order val="0"/>
          <c:tx>
            <c:strRef>
              <c:f>Sheet2!$A$1</c:f>
              <c:strCache>
                <c:ptCount val="1"/>
                <c:pt idx="0">
                  <c:v>Boyertown Area School District</c:v>
                </c:pt>
              </c:strCache>
            </c:strRef>
          </c:tx>
          <c:spPr>
            <a:noFill/>
            <a:ln w="127000">
              <a:solidFill>
                <a:schemeClr val="bg1"/>
              </a:solidFill>
            </a:ln>
            <a:effectLst/>
          </c:spPr>
          <c:invertIfNegative val="0"/>
          <c:dLbls>
            <c:dLbl>
              <c:idx val="0"/>
              <c:layout>
                <c:manualLayout>
                  <c:x val="2.176047539511634E-2"/>
                  <c:y val="0.45984027334221617"/>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sym typeface="Wingdings 2" panose="05020102010507070707" pitchFamily="18" charset="2"/>
                      </a:defRPr>
                    </a:pPr>
                    <a:fld id="{6B881602-11FC-4871-8197-3716AEB02A2F}" type="CELLRANGE">
                      <a:rPr lang="en-US" sz="1200" b="1" i="0" baseline="0"/>
                      <a:pPr>
                        <a:defRPr sz="1200" b="1"/>
                      </a:pPr>
                      <a:t>[CELLRANGE]</a:t>
                    </a:fld>
                    <a:endParaRPr lang="en-US" sz="1200" b="1" i="0" baseline="0"/>
                  </a:p>
                  <a:p>
                    <a:pPr>
                      <a:defRPr sz="1200" b="1"/>
                    </a:pPr>
                    <a:fld id="{CA22C741-D7E5-4091-A856-1C518B1E368B}" type="SERIESNAME">
                      <a:rPr lang="en-US" sz="1200" b="1" i="0" baseline="0"/>
                      <a:pPr>
                        <a:defRPr sz="1200" b="1"/>
                      </a:pPr>
                      <a:t>[SERIES NAME]</a:t>
                    </a:fld>
                    <a:endParaRPr lang="en-US" sz="1200" b="1" i="0" baseline="0"/>
                  </a:p>
                  <a:p>
                    <a:pPr>
                      <a:defRPr sz="1200" b="1"/>
                    </a:pPr>
                    <a:fld id="{8148551B-F6D8-4796-9710-92AA30302338}" type="VALUE">
                      <a:rPr lang="en-US" sz="1200" b="1" i="0" baseline="0"/>
                      <a:pPr>
                        <a:defRPr sz="1200" b="1"/>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sym typeface="Wingdings 2" panose="05020102010507070707" pitchFamily="18" charset="2"/>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26696528994988189"/>
                      <c:h val="0.16879509543238144"/>
                    </c:manualLayout>
                  </c15:layout>
                  <c15:dlblFieldTable/>
                  <c15:showDataLabelsRange val="1"/>
                </c:ext>
                <c:ext xmlns:c16="http://schemas.microsoft.com/office/drawing/2014/chart" uri="{C3380CC4-5D6E-409C-BE32-E72D297353CC}">
                  <c16:uniqueId val="{00000000-DDF4-45E0-8329-6C2D6E40689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sym typeface="Wingdings 2" panose="05020102010507070707" pitchFamily="18" charset="2"/>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DataLabelsRange val="1"/>
                <c15:showLeaderLines val="0"/>
              </c:ext>
            </c:extLst>
          </c:dLbls>
          <c:val>
            <c:numRef>
              <c:f>Sheet2!$B$1</c:f>
              <c:numCache>
                <c:formatCode>"$"#,##0.00_);[Red]\("$"#,##0.00\)</c:formatCode>
                <c:ptCount val="1"/>
                <c:pt idx="0">
                  <c:v>0.81</c:v>
                </c:pt>
              </c:numCache>
            </c:numRef>
          </c:val>
          <c:extLst>
            <c:ext xmlns:c15="http://schemas.microsoft.com/office/drawing/2012/chart" uri="{02D57815-91ED-43cb-92C2-25804820EDAC}">
              <c15:datalabelsRange>
                <c15:f>Sheet2!$C$1</c15:f>
                <c15:dlblRangeCache>
                  <c:ptCount val="1"/>
                  <c:pt idx="0">
                    <c:v>32.69 mills</c:v>
                  </c:pt>
                </c15:dlblRangeCache>
              </c15:datalabelsRange>
            </c:ext>
            <c:ext xmlns:c16="http://schemas.microsoft.com/office/drawing/2014/chart" uri="{C3380CC4-5D6E-409C-BE32-E72D297353CC}">
              <c16:uniqueId val="{00000001-DDF4-45E0-8329-6C2D6E40689C}"/>
            </c:ext>
          </c:extLst>
        </c:ser>
        <c:ser>
          <c:idx val="1"/>
          <c:order val="1"/>
          <c:tx>
            <c:strRef>
              <c:f>Sheet2!$A$2</c:f>
              <c:strCache>
                <c:ptCount val="1"/>
                <c:pt idx="0">
                  <c:v>Montgomery County</c:v>
                </c:pt>
              </c:strCache>
            </c:strRef>
          </c:tx>
          <c:spPr>
            <a:solidFill>
              <a:schemeClr val="accent2"/>
            </a:solidFill>
            <a:ln w="127000">
              <a:solidFill>
                <a:schemeClr val="bg1"/>
              </a:solidFill>
            </a:ln>
            <a:effectLst/>
          </c:spPr>
          <c:invertIfNegative val="0"/>
          <c:dPt>
            <c:idx val="0"/>
            <c:invertIfNegative val="0"/>
            <c:bubble3D val="0"/>
            <c:spPr>
              <a:noFill/>
              <a:ln w="127000">
                <a:solidFill>
                  <a:schemeClr val="bg1"/>
                </a:solidFill>
              </a:ln>
              <a:effectLst/>
            </c:spPr>
            <c:extLst>
              <c:ext xmlns:c16="http://schemas.microsoft.com/office/drawing/2014/chart" uri="{C3380CC4-5D6E-409C-BE32-E72D297353CC}">
                <c16:uniqueId val="{00000003-DDF4-45E0-8329-6C2D6E40689C}"/>
              </c:ext>
            </c:extLst>
          </c:dPt>
          <c:dLbls>
            <c:dLbl>
              <c:idx val="0"/>
              <c:layout>
                <c:manualLayout>
                  <c:x val="5.1216118627318884E-3"/>
                  <c:y val="0.45797556532173517"/>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sym typeface="Wingdings 2" panose="05020102010507070707" pitchFamily="18" charset="2"/>
                      </a:defRPr>
                    </a:pPr>
                    <a:fld id="{E6D790E5-32B6-47B8-9039-CCBF61B0CB9C}" type="CELLRANGE">
                      <a:rPr lang="en-US"/>
                      <a:pPr>
                        <a:defRPr sz="1200" b="1"/>
                      </a:pPr>
                      <a:t>[CELLRANGE]</a:t>
                    </a:fld>
                    <a:endParaRPr lang="en-US" baseline="0"/>
                  </a:p>
                  <a:p>
                    <a:pPr>
                      <a:defRPr sz="1200" b="1"/>
                    </a:pPr>
                    <a:fld id="{3ADCEBD2-F1B7-4E10-8D7C-4A5D30F437EF}" type="SERIESNAME">
                      <a:rPr lang="en-US"/>
                      <a:pPr>
                        <a:defRPr sz="1200" b="1"/>
                      </a:pPr>
                      <a:t>[SERIES NAME]</a:t>
                    </a:fld>
                    <a:endParaRPr lang="en-US" baseline="0"/>
                  </a:p>
                  <a:p>
                    <a:pPr>
                      <a:defRPr sz="1200" b="1"/>
                    </a:pPr>
                    <a:fld id="{4CCC7BE5-43AE-4CCC-A7F4-DD88B618C923}" type="VALUE">
                      <a:rPr lang="en-US"/>
                      <a:pPr>
                        <a:defRPr sz="1200" b="1"/>
                      </a:pPr>
                      <a:t>[VALUE]</a:t>
                    </a:fld>
                    <a:endParaRPr lang="en-US"/>
                  </a:p>
                </c:rich>
              </c:tx>
              <c:numFmt formatCode="&quot;$&quot;#,##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sym typeface="Wingdings 2" panose="05020102010507070707" pitchFamily="18" charset="2"/>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DDF4-45E0-8329-6C2D6E40689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sym typeface="Wingdings 2" panose="05020102010507070707" pitchFamily="18" charset="2"/>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DataLabelsRange val="1"/>
                <c15:showLeaderLines val="0"/>
              </c:ext>
            </c:extLst>
          </c:dLbls>
          <c:val>
            <c:numRef>
              <c:f>Sheet2!$B$2</c:f>
              <c:numCache>
                <c:formatCode>"$"#,##0.00_);[Red]\("$"#,##0.00\)</c:formatCode>
                <c:ptCount val="1"/>
                <c:pt idx="0">
                  <c:v>0.14000000000000001</c:v>
                </c:pt>
              </c:numCache>
            </c:numRef>
          </c:val>
          <c:extLst>
            <c:ext xmlns:c15="http://schemas.microsoft.com/office/drawing/2012/chart" uri="{02D57815-91ED-43cb-92C2-25804820EDAC}">
              <c15:datalabelsRange>
                <c15:f>Sheet2!$C$2</c15:f>
                <c15:dlblRangeCache>
                  <c:ptCount val="1"/>
                  <c:pt idx="0">
                    <c:v>5.642 mills</c:v>
                  </c:pt>
                </c15:dlblRangeCache>
              </c15:datalabelsRange>
            </c:ext>
            <c:ext xmlns:c16="http://schemas.microsoft.com/office/drawing/2014/chart" uri="{C3380CC4-5D6E-409C-BE32-E72D297353CC}">
              <c16:uniqueId val="{00000004-DDF4-45E0-8329-6C2D6E40689C}"/>
            </c:ext>
          </c:extLst>
        </c:ser>
        <c:ser>
          <c:idx val="2"/>
          <c:order val="2"/>
          <c:tx>
            <c:strRef>
              <c:f>Sheet2!$A$3</c:f>
              <c:strCache>
                <c:ptCount val="1"/>
                <c:pt idx="0">
                  <c:v>New Hanover Township</c:v>
                </c:pt>
              </c:strCache>
            </c:strRef>
          </c:tx>
          <c:spPr>
            <a:noFill/>
            <a:ln w="127000">
              <a:solidFill>
                <a:schemeClr val="bg1"/>
              </a:solidFill>
            </a:ln>
            <a:effectLst/>
          </c:spPr>
          <c:invertIfNegative val="0"/>
          <c:dLbls>
            <c:dLbl>
              <c:idx val="0"/>
              <c:layout>
                <c:manualLayout>
                  <c:x val="0.12260050795711794"/>
                  <c:y val="0.49935455705209669"/>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sym typeface="Wingdings 2" panose="05020102010507070707" pitchFamily="18" charset="2"/>
                      </a:defRPr>
                    </a:pPr>
                    <a:fld id="{705E92D5-A67A-471C-9C8D-1274E720A172}" type="CELLRANGE">
                      <a:rPr lang="en-US" b="1" i="0" baseline="0"/>
                      <a:pPr>
                        <a:defRPr sz="1200" b="1"/>
                      </a:pPr>
                      <a:t>[CELLRANGE]</a:t>
                    </a:fld>
                    <a:endParaRPr lang="en-US" b="1" i="0" baseline="0"/>
                  </a:p>
                  <a:p>
                    <a:pPr>
                      <a:defRPr sz="1200" b="1"/>
                    </a:pPr>
                    <a:fld id="{0AC549A5-BD11-40FA-BD32-3DA2B5F71055}" type="SERIESNAME">
                      <a:rPr lang="en-US" b="1" i="0" baseline="0"/>
                      <a:pPr>
                        <a:defRPr sz="1200" b="1"/>
                      </a:pPr>
                      <a:t>[SERIES NAME]</a:t>
                    </a:fld>
                    <a:endParaRPr lang="en-US" b="1" i="0" baseline="0"/>
                  </a:p>
                  <a:p>
                    <a:pPr>
                      <a:defRPr sz="1200" b="1"/>
                    </a:pPr>
                    <a:fld id="{D0350D43-44FD-47B7-900A-9D7DC1E9C875}" type="VALUE">
                      <a:rPr lang="en-US" b="1" i="0" baseline="0"/>
                      <a:pPr>
                        <a:defRPr sz="1200" b="1"/>
                      </a:pPr>
                      <a:t>[VALUE]</a:t>
                    </a:fld>
                    <a:endParaRPr lang="en-US"/>
                  </a:p>
                </c:rich>
              </c:tx>
              <c:numFmt formatCode="&quot;$&quot;#,##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sym typeface="Wingdings 2" panose="05020102010507070707" pitchFamily="18" charset="2"/>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DDF4-45E0-8329-6C2D6E40689C}"/>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sym typeface="Wingdings 2" panose="05020102010507070707" pitchFamily="18" charset="2"/>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DataLabelsRange val="1"/>
                <c15:showLeaderLines val="0"/>
              </c:ext>
            </c:extLst>
          </c:dLbls>
          <c:val>
            <c:numRef>
              <c:f>Sheet2!$B$3</c:f>
              <c:numCache>
                <c:formatCode>"$"#,##0.00_);[Red]\("$"#,##0.00\)</c:formatCode>
                <c:ptCount val="1"/>
                <c:pt idx="0">
                  <c:v>0.05</c:v>
                </c:pt>
              </c:numCache>
            </c:numRef>
          </c:val>
          <c:extLst>
            <c:ext xmlns:c15="http://schemas.microsoft.com/office/drawing/2012/chart" uri="{02D57815-91ED-43cb-92C2-25804820EDAC}">
              <c15:datalabelsRange>
                <c15:f>Sheet2!$C$3</c15:f>
                <c15:dlblRangeCache>
                  <c:ptCount val="1"/>
                  <c:pt idx="0">
                    <c:v>2.152 mills</c:v>
                  </c:pt>
                </c15:dlblRangeCache>
              </c15:datalabelsRange>
            </c:ext>
            <c:ext xmlns:c16="http://schemas.microsoft.com/office/drawing/2014/chart" uri="{C3380CC4-5D6E-409C-BE32-E72D297353CC}">
              <c16:uniqueId val="{00000006-DDF4-45E0-8329-6C2D6E40689C}"/>
            </c:ext>
          </c:extLst>
        </c:ser>
        <c:dLbls>
          <c:showLegendKey val="0"/>
          <c:showVal val="1"/>
          <c:showCatName val="0"/>
          <c:showSerName val="0"/>
          <c:showPercent val="0"/>
          <c:showBubbleSize val="0"/>
        </c:dLbls>
        <c:gapWidth val="0"/>
        <c:overlap val="100"/>
        <c:axId val="365847136"/>
        <c:axId val="365846176"/>
      </c:barChart>
      <c:catAx>
        <c:axId val="365847136"/>
        <c:scaling>
          <c:orientation val="minMax"/>
        </c:scaling>
        <c:delete val="1"/>
        <c:axPos val="l"/>
        <c:numFmt formatCode="General" sourceLinked="1"/>
        <c:majorTickMark val="none"/>
        <c:minorTickMark val="none"/>
        <c:tickLblPos val="nextTo"/>
        <c:crossAx val="365846176"/>
        <c:crosses val="autoZero"/>
        <c:auto val="1"/>
        <c:lblAlgn val="ctr"/>
        <c:lblOffset val="100"/>
        <c:noMultiLvlLbl val="0"/>
      </c:catAx>
      <c:valAx>
        <c:axId val="365846176"/>
        <c:scaling>
          <c:orientation val="minMax"/>
        </c:scaling>
        <c:delete val="1"/>
        <c:axPos val="b"/>
        <c:numFmt formatCode="0%" sourceLinked="1"/>
        <c:majorTickMark val="none"/>
        <c:minorTickMark val="none"/>
        <c:tickLblPos val="nextTo"/>
        <c:crossAx val="365847136"/>
        <c:crosses val="autoZero"/>
        <c:crossBetween val="between"/>
      </c:valAx>
      <c:spPr>
        <a:blipFill>
          <a:blip xmlns:r="http://schemas.openxmlformats.org/officeDocument/2006/relationships" r:embed="rId4"/>
          <a:stretch>
            <a:fillRect/>
          </a:stretch>
        </a:blip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ym typeface="Wingdings 2" panose="05020102010507070707" pitchFamily="18" charset="2"/>
        </a:defRPr>
      </a:pPr>
      <a:endParaRPr lang="en-US"/>
    </a:p>
  </c:txPr>
  <c:externalData r:id="rId5">
    <c:autoUpdate val="0"/>
  </c:externalData>
  <c:userShapes r:id="rId6"/>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dirty="0">
                <a:latin typeface="Baskerville Old Face" panose="02020602080505020303" pitchFamily="18" charset="0"/>
              </a:rPr>
              <a:t>2026 APPROPRIATIONS BY FUND</a:t>
            </a:r>
          </a:p>
        </c:rich>
      </c:tx>
      <c:layout>
        <c:manualLayout>
          <c:xMode val="edge"/>
          <c:yMode val="edge"/>
          <c:x val="0.33423163142708168"/>
          <c:y val="1.4072710680505313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strCache>
            </c:strRef>
          </c:tx>
          <c:spPr>
            <a:solidFill>
              <a:schemeClr val="accent1"/>
            </a:solidFill>
            <a:ln>
              <a:noFill/>
            </a:ln>
            <a:effectLst/>
          </c:spPr>
          <c:invertIfNegative val="0"/>
          <c:cat>
            <c:strRef>
              <c:f>Sheet1!$A$2:$A$16</c:f>
              <c:strCache>
                <c:ptCount val="15"/>
                <c:pt idx="0">
                  <c:v>General Fund</c:v>
                </c:pt>
                <c:pt idx="1">
                  <c:v>Fire Protection Fund</c:v>
                </c:pt>
                <c:pt idx="2">
                  <c:v>Open Space Fund</c:v>
                </c:pt>
                <c:pt idx="3">
                  <c:v>Emergency Medical Services Fund</c:v>
                </c:pt>
                <c:pt idx="4">
                  <c:v>Sewer Operating Fund</c:v>
                </c:pt>
                <c:pt idx="5">
                  <c:v>Sewer Capital Fund</c:v>
                </c:pt>
                <c:pt idx="6">
                  <c:v>Transportation Impact Fund</c:v>
                </c:pt>
                <c:pt idx="7">
                  <c:v>Road Equipment Capital Fund</c:v>
                </c:pt>
                <c:pt idx="8">
                  <c:v>Debt Service Fund</c:v>
                </c:pt>
                <c:pt idx="9">
                  <c:v>Capital Reserve Fund</c:v>
                </c:pt>
                <c:pt idx="10">
                  <c:v>Recreation Capital Fund</c:v>
                </c:pt>
                <c:pt idx="11">
                  <c:v>Liquid Fuels Fund</c:v>
                </c:pt>
                <c:pt idx="12">
                  <c:v>Recreation Fund</c:v>
                </c:pt>
                <c:pt idx="13">
                  <c:v>Police Pension Fund</c:v>
                </c:pt>
                <c:pt idx="14">
                  <c:v>Non-Uniformed Pension Fund</c:v>
                </c:pt>
              </c:strCache>
            </c:strRef>
          </c:cat>
          <c:val>
            <c:numRef>
              <c:f>Sheet1!$B$2:$B$16</c:f>
              <c:numCache>
                <c:formatCode>"$"#,##0</c:formatCode>
                <c:ptCount val="15"/>
                <c:pt idx="0">
                  <c:v>5264800</c:v>
                </c:pt>
                <c:pt idx="1">
                  <c:v>379000</c:v>
                </c:pt>
                <c:pt idx="2">
                  <c:v>1688500</c:v>
                </c:pt>
                <c:pt idx="3">
                  <c:v>102000</c:v>
                </c:pt>
                <c:pt idx="4">
                  <c:v>2626000</c:v>
                </c:pt>
                <c:pt idx="5">
                  <c:v>670000</c:v>
                </c:pt>
                <c:pt idx="6">
                  <c:v>100000</c:v>
                </c:pt>
                <c:pt idx="7">
                  <c:v>137000</c:v>
                </c:pt>
                <c:pt idx="8">
                  <c:v>327500</c:v>
                </c:pt>
                <c:pt idx="9">
                  <c:v>390000</c:v>
                </c:pt>
                <c:pt idx="10">
                  <c:v>110000</c:v>
                </c:pt>
                <c:pt idx="11">
                  <c:v>703000</c:v>
                </c:pt>
                <c:pt idx="12">
                  <c:v>181500</c:v>
                </c:pt>
                <c:pt idx="13">
                  <c:v>312500</c:v>
                </c:pt>
                <c:pt idx="14">
                  <c:v>391000</c:v>
                </c:pt>
              </c:numCache>
            </c:numRef>
          </c:val>
          <c:extLst>
            <c:ext xmlns:c16="http://schemas.microsoft.com/office/drawing/2014/chart" uri="{C3380CC4-5D6E-409C-BE32-E72D297353CC}">
              <c16:uniqueId val="{00000000-1BA1-4F4D-9112-C083F532C8B3}"/>
            </c:ext>
          </c:extLst>
        </c:ser>
        <c:dLbls>
          <c:showLegendKey val="0"/>
          <c:showVal val="0"/>
          <c:showCatName val="0"/>
          <c:showSerName val="0"/>
          <c:showPercent val="0"/>
          <c:showBubbleSize val="0"/>
        </c:dLbls>
        <c:gapWidth val="219"/>
        <c:overlap val="-27"/>
        <c:axId val="1210361152"/>
        <c:axId val="1210358752"/>
      </c:barChart>
      <c:catAx>
        <c:axId val="121036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skerville Old Face" panose="02020602080505020303" pitchFamily="18" charset="0"/>
                <a:ea typeface="+mn-ea"/>
                <a:cs typeface="+mn-cs"/>
              </a:defRPr>
            </a:pPr>
            <a:endParaRPr lang="en-US"/>
          </a:p>
        </c:txPr>
        <c:crossAx val="1210358752"/>
        <c:crosses val="autoZero"/>
        <c:auto val="1"/>
        <c:lblAlgn val="ctr"/>
        <c:lblOffset val="100"/>
        <c:noMultiLvlLbl val="0"/>
      </c:catAx>
      <c:valAx>
        <c:axId val="12103587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0361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96447930578135"/>
          <c:y val="0.1702396945799747"/>
          <c:w val="0.47766608169906583"/>
          <c:h val="0.70665037866536395"/>
        </c:manualLayout>
      </c:layout>
      <c:pieChart>
        <c:varyColors val="1"/>
        <c:ser>
          <c:idx val="0"/>
          <c:order val="0"/>
          <c:explosion val="6"/>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C4A-4FF7-9D13-1CB2E6588C6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C4A-4FF7-9D13-1CB2E6588C6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C4A-4FF7-9D13-1CB2E6588C64}"/>
              </c:ext>
            </c:extLst>
          </c:dPt>
          <c:dPt>
            <c:idx val="4"/>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C4A-4FF7-9D13-1CB2E6588C64}"/>
              </c:ext>
            </c:extLst>
          </c:dPt>
          <c:dPt>
            <c:idx val="5"/>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C4A-4FF7-9D13-1CB2E6588C64}"/>
              </c:ext>
            </c:extLst>
          </c:dPt>
          <c:dPt>
            <c:idx val="6"/>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C4A-4FF7-9D13-1CB2E6588C64}"/>
              </c:ext>
            </c:extLst>
          </c:dPt>
          <c:dPt>
            <c:idx val="7"/>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C4A-4FF7-9D13-1CB2E6588C64}"/>
              </c:ext>
            </c:extLst>
          </c:dPt>
          <c:dPt>
            <c:idx val="8"/>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C4A-4FF7-9D13-1CB2E6588C64}"/>
              </c:ext>
            </c:extLst>
          </c:dPt>
          <c:dPt>
            <c:idx val="9"/>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DC4A-4FF7-9D13-1CB2E6588C64}"/>
              </c:ext>
            </c:extLst>
          </c:dPt>
          <c:dPt>
            <c:idx val="10"/>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DC4A-4FF7-9D13-1CB2E6588C64}"/>
              </c:ext>
            </c:extLst>
          </c:dPt>
          <c:dLbls>
            <c:dLbl>
              <c:idx val="0"/>
              <c:layout>
                <c:manualLayout>
                  <c:x val="1.9953952417498082E-2"/>
                  <c:y val="-2.0650061725081116E-17"/>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C4A-4FF7-9D13-1CB2E6588C64}"/>
                </c:ext>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C4A-4FF7-9D13-1CB2E6588C64}"/>
                </c:ext>
              </c:extLst>
            </c:dLbl>
            <c:dLbl>
              <c:idx val="2"/>
              <c:layout>
                <c:manualLayout>
                  <c:x val="4.6047582501918649E-2"/>
                  <c:y val="2.207815085925154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C4A-4FF7-9D13-1CB2E6588C64}"/>
                </c:ext>
              </c:extLst>
            </c:dLbl>
            <c:dLbl>
              <c:idx val="3"/>
              <c:layout>
                <c:manualLayout>
                  <c:x val="5.8897879514868662E-2"/>
                  <c:y val="1.0656619273008794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C4A-4FF7-9D13-1CB2E6588C64}"/>
                </c:ext>
              </c:extLst>
            </c:dLbl>
            <c:dLbl>
              <c:idx val="4"/>
              <c:layout>
                <c:manualLayout>
                  <c:x val="6.2757522718475914E-2"/>
                  <c:y val="2.501866527840477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C4A-4FF7-9D13-1CB2E6588C64}"/>
                </c:ext>
              </c:extLst>
            </c:dLbl>
            <c:dLbl>
              <c:idx val="5"/>
              <c:layout>
                <c:manualLayout>
                  <c:x val="-8.2243438845733485E-2"/>
                  <c:y val="2.057821081705347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C4A-4FF7-9D13-1CB2E6588C64}"/>
                </c:ext>
              </c:extLst>
            </c:dLbl>
            <c:dLbl>
              <c:idx val="6"/>
              <c:layout>
                <c:manualLayout>
                  <c:x val="-3.3768227168073678E-2"/>
                  <c:y val="6.7621964465987162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C4A-4FF7-9D13-1CB2E6588C64}"/>
                </c:ext>
              </c:extLst>
            </c:dLbl>
            <c:dLbl>
              <c:idx val="7"/>
              <c:layout>
                <c:manualLayout>
                  <c:x val="-9.0636433789609755E-2"/>
                  <c:y val="1.346776931548428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C4A-4FF7-9D13-1CB2E6588C64}"/>
                </c:ext>
              </c:extLst>
            </c:dLbl>
            <c:dLbl>
              <c:idx val="8"/>
              <c:layout>
                <c:manualLayout>
                  <c:x val="-0.12006115061503594"/>
                  <c:y val="5.3011558186702211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C4A-4FF7-9D13-1CB2E6588C64}"/>
                </c:ext>
              </c:extLst>
            </c:dLbl>
            <c:dLbl>
              <c:idx val="9"/>
              <c:layout>
                <c:manualLayout>
                  <c:x val="-8.466000793594762E-2"/>
                  <c:y val="-1.4615765219270962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C4A-4FF7-9D13-1CB2E6588C64}"/>
                </c:ext>
              </c:extLst>
            </c:dLbl>
            <c:dLbl>
              <c:idx val="10"/>
              <c:layout>
                <c:manualLayout>
                  <c:x val="3.5390188150120808E-2"/>
                  <c:y val="-1.977228852963715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C4A-4FF7-9D13-1CB2E6588C64}"/>
                </c:ext>
              </c:extLst>
            </c:dLbl>
            <c:numFmt formatCode="0.00%" sourceLinked="0"/>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'BM Data'!$B$36:$B$46</c:f>
              <c:strCache>
                <c:ptCount val="11"/>
                <c:pt idx="0">
                  <c:v>Salaries and Wages</c:v>
                </c:pt>
                <c:pt idx="1">
                  <c:v>FICA/Medicare</c:v>
                </c:pt>
                <c:pt idx="2">
                  <c:v>Employee Benefits</c:v>
                </c:pt>
                <c:pt idx="3">
                  <c:v>Operating Expenses</c:v>
                </c:pt>
                <c:pt idx="4">
                  <c:v>Contracted Services</c:v>
                </c:pt>
                <c:pt idx="5">
                  <c:v>Professional Services</c:v>
                </c:pt>
                <c:pt idx="6">
                  <c:v>Capital Improvements</c:v>
                </c:pt>
                <c:pt idx="7">
                  <c:v>Insurance Payments</c:v>
                </c:pt>
                <c:pt idx="8">
                  <c:v>Debt Payments</c:v>
                </c:pt>
                <c:pt idx="9">
                  <c:v>Interfund Transfers</c:v>
                </c:pt>
                <c:pt idx="10">
                  <c:v>Pension Payments</c:v>
                </c:pt>
              </c:strCache>
            </c:strRef>
          </c:cat>
          <c:val>
            <c:numRef>
              <c:f>'BM Data'!$D$36:$D$46</c:f>
              <c:numCache>
                <c:formatCode>0.00%</c:formatCode>
                <c:ptCount val="11"/>
                <c:pt idx="0">
                  <c:v>0.24443352524392703</c:v>
                </c:pt>
                <c:pt idx="1">
                  <c:v>1.9413763581164395E-2</c:v>
                </c:pt>
                <c:pt idx="2">
                  <c:v>8.5038281014791536E-2</c:v>
                </c:pt>
                <c:pt idx="3">
                  <c:v>0.12881669267339796</c:v>
                </c:pt>
                <c:pt idx="4">
                  <c:v>3.034187753939676E-2</c:v>
                </c:pt>
                <c:pt idx="5">
                  <c:v>5.8749421644329919E-2</c:v>
                </c:pt>
                <c:pt idx="6">
                  <c:v>0.25727584228779149</c:v>
                </c:pt>
                <c:pt idx="7">
                  <c:v>2.2084355599124677E-2</c:v>
                </c:pt>
                <c:pt idx="8">
                  <c:v>7.3005529905320207E-2</c:v>
                </c:pt>
                <c:pt idx="9">
                  <c:v>2.8108731053809455E-2</c:v>
                </c:pt>
                <c:pt idx="10">
                  <c:v>5.2731979456946534E-2</c:v>
                </c:pt>
              </c:numCache>
            </c:numRef>
          </c:val>
          <c:extLst>
            <c:ext xmlns:c16="http://schemas.microsoft.com/office/drawing/2014/chart" uri="{C3380CC4-5D6E-409C-BE32-E72D297353CC}">
              <c16:uniqueId val="{00000015-DC4A-4FF7-9D13-1CB2E6588C64}"/>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aseline="0">
                <a:solidFill>
                  <a:sysClr val="windowText" lastClr="000000"/>
                </a:solidFill>
                <a:latin typeface="Times New Roman" panose="02020603050405020304" pitchFamily="18" charset="0"/>
                <a:cs typeface="Times New Roman" panose="02020603050405020304" pitchFamily="18" charset="0"/>
              </a:rPr>
              <a:t>2026 general fund revenues</a:t>
            </a:r>
          </a:p>
        </c:rich>
      </c:tx>
      <c:layout>
        <c:manualLayout>
          <c:xMode val="edge"/>
          <c:yMode val="edge"/>
          <c:x val="0.30170185984813702"/>
          <c:y val="0"/>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26606620801708253"/>
          <c:y val="0.21629289465133017"/>
          <c:w val="0.47766608169906583"/>
          <c:h val="0.70665037866536395"/>
        </c:manualLayout>
      </c:layout>
      <c:pieChart>
        <c:varyColors val="1"/>
        <c:ser>
          <c:idx val="0"/>
          <c:order val="0"/>
          <c:explosion val="6"/>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121-474E-9282-1E810D31C95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121-474E-9282-1E810D31C95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121-474E-9282-1E810D31C95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121-474E-9282-1E810D31C952}"/>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121-474E-9282-1E810D31C952}"/>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121-474E-9282-1E810D31C952}"/>
              </c:ext>
            </c:extLst>
          </c:dPt>
          <c:dLbls>
            <c:dLbl>
              <c:idx val="0"/>
              <c:layout>
                <c:manualLayout>
                  <c:x val="2.0757021524566141E-2"/>
                  <c:y val="2.4717514811531936E-3"/>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4121-474E-9282-1E810D31C952}"/>
                </c:ext>
              </c:extLst>
            </c:dLbl>
            <c:dLbl>
              <c:idx val="1"/>
              <c:layout>
                <c:manualLayout>
                  <c:x val="-4.297774366845742E-2"/>
                  <c:y val="4.586746305978332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4121-474E-9282-1E810D31C952}"/>
                </c:ext>
              </c:extLst>
            </c:dLbl>
            <c:dLbl>
              <c:idx val="2"/>
              <c:layout>
                <c:manualLayout>
                  <c:x val="-6.5548753651529151E-2"/>
                  <c:y val="-7.518867575214377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4121-474E-9282-1E810D31C952}"/>
                </c:ext>
              </c:extLst>
            </c:dLbl>
            <c:dLbl>
              <c:idx val="3"/>
              <c:layout>
                <c:manualLayout>
                  <c:x val="5.748098268341393E-2"/>
                  <c:y val="-5.432103565650477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4121-474E-9282-1E810D31C952}"/>
                </c:ext>
              </c:extLst>
            </c:dLbl>
            <c:dLbl>
              <c:idx val="4"/>
              <c:layout>
                <c:manualLayout>
                  <c:x val="7.6641310244551911E-2"/>
                  <c:y val="-2.22457633303795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4121-474E-9282-1E810D31C952}"/>
                </c:ext>
              </c:extLst>
            </c:dLbl>
            <c:dLbl>
              <c:idx val="5"/>
              <c:layout>
                <c:manualLayout>
                  <c:x val="5.2690900793129436E-2"/>
                  <c:y val="5.159632093012027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B-4121-474E-9282-1E810D31C952}"/>
                </c:ext>
              </c:extLst>
            </c:dLbl>
            <c:numFmt formatCode="0.00%" sourceLinked="0"/>
            <c:spPr>
              <a:ln>
                <a:noFill/>
              </a:ln>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'BM Data'!$B$61:$B$66</c:f>
              <c:strCache>
                <c:ptCount val="6"/>
                <c:pt idx="0">
                  <c:v>Real Property Taxes</c:v>
                </c:pt>
                <c:pt idx="1">
                  <c:v>Local Enabling Act Taxes</c:v>
                </c:pt>
                <c:pt idx="2">
                  <c:v>Business Licenses &amp; Permits</c:v>
                </c:pt>
                <c:pt idx="3">
                  <c:v>State Shared Revenue</c:v>
                </c:pt>
                <c:pt idx="4">
                  <c:v>Public Safety</c:v>
                </c:pt>
                <c:pt idx="5">
                  <c:v>Other Categories</c:v>
                </c:pt>
              </c:strCache>
            </c:strRef>
          </c:cat>
          <c:val>
            <c:numRef>
              <c:f>'BM Data'!$D$61:$D$66</c:f>
              <c:numCache>
                <c:formatCode>0.00%</c:formatCode>
                <c:ptCount val="6"/>
                <c:pt idx="0">
                  <c:v>0.14215221104573922</c:v>
                </c:pt>
                <c:pt idx="1">
                  <c:v>0.72518504460049349</c:v>
                </c:pt>
                <c:pt idx="2">
                  <c:v>3.881191877016512E-2</c:v>
                </c:pt>
                <c:pt idx="3">
                  <c:v>5.408996014423989E-2</c:v>
                </c:pt>
                <c:pt idx="4">
                  <c:v>1.4139305371038148E-2</c:v>
                </c:pt>
                <c:pt idx="5">
                  <c:v>2.562156006832416E-2</c:v>
                </c:pt>
              </c:numCache>
            </c:numRef>
          </c:val>
          <c:extLst>
            <c:ext xmlns:c16="http://schemas.microsoft.com/office/drawing/2014/chart" uri="{C3380CC4-5D6E-409C-BE32-E72D297353CC}">
              <c16:uniqueId val="{0000000C-4121-474E-9282-1E810D31C952}"/>
            </c:ext>
          </c:extLst>
        </c:ser>
        <c:dLbls>
          <c:dLblPos val="outEnd"/>
          <c:showLegendKey val="0"/>
          <c:showVal val="0"/>
          <c:showCatName val="1"/>
          <c:showSerName val="0"/>
          <c:showPercent val="0"/>
          <c:showBubbleSize val="0"/>
          <c:showLeaderLines val="1"/>
        </c:dLbls>
        <c:firstSliceAng val="8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3196956402497"/>
          <c:y val="0.19528938002699714"/>
          <c:w val="0.47766608169906583"/>
          <c:h val="0.70665037866536395"/>
        </c:manualLayout>
      </c:layout>
      <c:pieChart>
        <c:varyColors val="1"/>
        <c:ser>
          <c:idx val="0"/>
          <c:order val="0"/>
          <c:explosion val="6"/>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BF4-40B6-A94C-42888CBEFAB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BF4-40B6-A94C-42888CBEFAB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BF4-40B6-A94C-42888CBEFAB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BF4-40B6-A94C-42888CBEFAB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BF4-40B6-A94C-42888CBEFAB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BF4-40B6-A94C-42888CBEFABC}"/>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BF4-40B6-A94C-42888CBEFABC}"/>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3BF4-40B6-A94C-42888CBEFABC}"/>
              </c:ext>
            </c:extLst>
          </c:dPt>
          <c:dPt>
            <c:idx val="8"/>
            <c:bubble3D val="0"/>
            <c:explosion val="4"/>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3BF4-40B6-A94C-42888CBEFABC}"/>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3BF4-40B6-A94C-42888CBEFABC}"/>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3BF4-40B6-A94C-42888CBEFABC}"/>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3BF4-40B6-A94C-42888CBEFABC}"/>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3BF4-40B6-A94C-42888CBEFABC}"/>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3BF4-40B6-A94C-42888CBEFABC}"/>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3BF4-40B6-A94C-42888CBEFABC}"/>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3BF4-40B6-A94C-42888CBEFABC}"/>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3BF4-40B6-A94C-42888CBEFABC}"/>
              </c:ext>
            </c:extLst>
          </c:dPt>
          <c:dLbls>
            <c:dLbl>
              <c:idx val="0"/>
              <c:layout>
                <c:manualLayout>
                  <c:x val="5.8319661314307041E-3"/>
                  <c:y val="-3.8814870097530561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3BF4-40B6-A94C-42888CBEFABC}"/>
                </c:ext>
              </c:extLst>
            </c:dLbl>
            <c:dLbl>
              <c:idx val="1"/>
              <c:layout>
                <c:manualLayout>
                  <c:x val="6.8705436952032059E-2"/>
                  <c:y val="-8.9551582568933391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3BF4-40B6-A94C-42888CBEFABC}"/>
                </c:ext>
              </c:extLst>
            </c:dLbl>
            <c:dLbl>
              <c:idx val="2"/>
              <c:layout>
                <c:manualLayout>
                  <c:x val="-1.1663932262861408E-2"/>
                  <c:y val="-2.062791311639894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3BF4-40B6-A94C-42888CBEFABC}"/>
                </c:ext>
              </c:extLst>
            </c:dLbl>
            <c:dLbl>
              <c:idx val="3"/>
              <c:layout>
                <c:manualLayout>
                  <c:x val="0.13412462736445779"/>
                  <c:y val="-5.1234573144318077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3BF4-40B6-A94C-42888CBEFABC}"/>
                </c:ext>
              </c:extLst>
            </c:dLbl>
            <c:dLbl>
              <c:idx val="4"/>
              <c:layout>
                <c:manualLayout>
                  <c:x val="0.10933884221067398"/>
                  <c:y val="-1.235913831612677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3BF4-40B6-A94C-42888CBEFABC}"/>
                </c:ext>
              </c:extLst>
            </c:dLbl>
            <c:dLbl>
              <c:idx val="5"/>
              <c:layout>
                <c:manualLayout>
                  <c:x val="8.6042674141348155E-2"/>
                  <c:y val="9.595490494193953E-3"/>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B-3BF4-40B6-A94C-42888CBEFABC}"/>
                </c:ext>
              </c:extLst>
            </c:dLbl>
            <c:dLbl>
              <c:idx val="6"/>
              <c:layout>
                <c:manualLayout>
                  <c:x val="0.13850918030587903"/>
                  <c:y val="6.766906774601154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D-3BF4-40B6-A94C-42888CBEFABC}"/>
                </c:ext>
              </c:extLst>
            </c:dLbl>
            <c:dLbl>
              <c:idx val="7"/>
              <c:layout>
                <c:manualLayout>
                  <c:x val="8.3105531310636388E-2"/>
                  <c:y val="0.13257465421509587"/>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F-3BF4-40B6-A94C-42888CBEFABC}"/>
                </c:ext>
              </c:extLst>
            </c:dLbl>
            <c:dLbl>
              <c:idx val="8"/>
              <c:layout>
                <c:manualLayout>
                  <c:x val="0.15733615021519776"/>
                  <c:y val="-2.7924934168922937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1-3BF4-40B6-A94C-42888CBEFABC}"/>
                </c:ext>
              </c:extLst>
            </c:dLbl>
            <c:dLbl>
              <c:idx val="9"/>
              <c:layout>
                <c:manualLayout>
                  <c:x val="-4.9698653770990739E-2"/>
                  <c:y val="3.2643024483546841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3-3BF4-40B6-A94C-42888CBEFABC}"/>
                </c:ext>
              </c:extLst>
            </c:dLbl>
            <c:dLbl>
              <c:idx val="10"/>
              <c:layout>
                <c:manualLayout>
                  <c:x val="-1.2260663331737563E-2"/>
                  <c:y val="2.9181484293431859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230466265642598"/>
                      <c:h val="7.3807251568278193E-2"/>
                    </c:manualLayout>
                  </c15:layout>
                </c:ext>
                <c:ext xmlns:c16="http://schemas.microsoft.com/office/drawing/2014/chart" uri="{C3380CC4-5D6E-409C-BE32-E72D297353CC}">
                  <c16:uniqueId val="{00000015-3BF4-40B6-A94C-42888CBEFABC}"/>
                </c:ext>
              </c:extLst>
            </c:dLbl>
            <c:dLbl>
              <c:idx val="11"/>
              <c:layout>
                <c:manualLayout>
                  <c:x val="-7.1441605206374756E-2"/>
                  <c:y val="3.6045673857390312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7-3BF4-40B6-A94C-42888CBEFABC}"/>
                </c:ext>
              </c:extLst>
            </c:dLbl>
            <c:dLbl>
              <c:idx val="12"/>
              <c:layout>
                <c:manualLayout>
                  <c:x val="-0.14473256967619735"/>
                  <c:y val="9.3748910326179186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9-3BF4-40B6-A94C-42888CBEFABC}"/>
                </c:ext>
              </c:extLst>
            </c:dLbl>
            <c:dLbl>
              <c:idx val="13"/>
              <c:layout>
                <c:manualLayout>
                  <c:x val="-0.2120232057410735"/>
                  <c:y val="8.554665942619578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B-3BF4-40B6-A94C-42888CBEFABC}"/>
                </c:ext>
              </c:extLst>
            </c:dLbl>
            <c:dLbl>
              <c:idx val="14"/>
              <c:layout>
                <c:manualLayout>
                  <c:x val="-0.20497915091132374"/>
                  <c:y val="3.9506361680427746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3574265094775762"/>
                      <c:h val="9.0213574308825997E-2"/>
                    </c:manualLayout>
                  </c15:layout>
                </c:ext>
                <c:ext xmlns:c16="http://schemas.microsoft.com/office/drawing/2014/chart" uri="{C3380CC4-5D6E-409C-BE32-E72D297353CC}">
                  <c16:uniqueId val="{0000001D-3BF4-40B6-A94C-42888CBEFABC}"/>
                </c:ext>
              </c:extLst>
            </c:dLbl>
            <c:dLbl>
              <c:idx val="15"/>
              <c:layout>
                <c:manualLayout>
                  <c:x val="-0.13588945704486427"/>
                  <c:y val="-4.2195509513633621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F-3BF4-40B6-A94C-42888CBEFABC}"/>
                </c:ext>
              </c:extLst>
            </c:dLbl>
            <c:dLbl>
              <c:idx val="16"/>
              <c:layout>
                <c:manualLayout>
                  <c:x val="-3.6862414516423768E-2"/>
                  <c:y val="-5.169856752975286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lumMod val="80000"/>
                          <a:lumOff val="2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1-3BF4-40B6-A94C-42888CBEFABC}"/>
                </c:ext>
              </c:extLst>
            </c:dLbl>
            <c:numFmt formatCode="0.00%" sourceLinked="0"/>
            <c:spPr>
              <a:ln>
                <a:noFill/>
              </a:ln>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'BM Data'!$B$84:$B$100</c:f>
              <c:strCache>
                <c:ptCount val="17"/>
                <c:pt idx="0">
                  <c:v>Executive</c:v>
                </c:pt>
                <c:pt idx="1">
                  <c:v>Financial Administration</c:v>
                </c:pt>
                <c:pt idx="2">
                  <c:v>Tax Collection</c:v>
                </c:pt>
                <c:pt idx="3">
                  <c:v>Legal Services</c:v>
                </c:pt>
                <c:pt idx="4">
                  <c:v>General Administration</c:v>
                </c:pt>
                <c:pt idx="5">
                  <c:v>Information Technology</c:v>
                </c:pt>
                <c:pt idx="6">
                  <c:v>Engineering</c:v>
                </c:pt>
                <c:pt idx="7">
                  <c:v>Buildings and Grounds</c:v>
                </c:pt>
                <c:pt idx="8">
                  <c:v>Police Services</c:v>
                </c:pt>
                <c:pt idx="9">
                  <c:v>Fire Protection Services</c:v>
                </c:pt>
                <c:pt idx="10">
                  <c:v>Code Enforcement and Zoning</c:v>
                </c:pt>
                <c:pt idx="11">
                  <c:v>Planning and Zoning</c:v>
                </c:pt>
                <c:pt idx="12">
                  <c:v>Public Works</c:v>
                </c:pt>
                <c:pt idx="13">
                  <c:v>Traffic Control Devices</c:v>
                </c:pt>
                <c:pt idx="14">
                  <c:v>Fleet Maintenance Services (PWD)</c:v>
                </c:pt>
                <c:pt idx="15">
                  <c:v>Insurance</c:v>
                </c:pt>
                <c:pt idx="16">
                  <c:v>Other Categories</c:v>
                </c:pt>
              </c:strCache>
            </c:strRef>
          </c:cat>
          <c:val>
            <c:numRef>
              <c:f>'BM Data'!$D$84:$D$100</c:f>
              <c:numCache>
                <c:formatCode>0.00%</c:formatCode>
                <c:ptCount val="17"/>
                <c:pt idx="0">
                  <c:v>3.0675429266068987E-2</c:v>
                </c:pt>
                <c:pt idx="1">
                  <c:v>2.4502355265157271E-2</c:v>
                </c:pt>
                <c:pt idx="2">
                  <c:v>1.5100288709922504E-2</c:v>
                </c:pt>
                <c:pt idx="3">
                  <c:v>3.3239629235678469E-2</c:v>
                </c:pt>
                <c:pt idx="4">
                  <c:v>3.9317732867345391E-2</c:v>
                </c:pt>
                <c:pt idx="5">
                  <c:v>1.0826622093906701E-2</c:v>
                </c:pt>
                <c:pt idx="6">
                  <c:v>1.3295851694271388E-2</c:v>
                </c:pt>
                <c:pt idx="7">
                  <c:v>1.4245555386719344E-2</c:v>
                </c:pt>
                <c:pt idx="8">
                  <c:v>0.55919503115028113</c:v>
                </c:pt>
                <c:pt idx="9">
                  <c:v>1.3580762802005774E-2</c:v>
                </c:pt>
                <c:pt idx="10">
                  <c:v>6.3060325178544291E-2</c:v>
                </c:pt>
                <c:pt idx="11">
                  <c:v>8.3573924935420145E-3</c:v>
                </c:pt>
                <c:pt idx="12">
                  <c:v>0.13115407992706277</c:v>
                </c:pt>
                <c:pt idx="13">
                  <c:v>1.1396444309375476E-3</c:v>
                </c:pt>
                <c:pt idx="14">
                  <c:v>1.3770703540495366E-2</c:v>
                </c:pt>
                <c:pt idx="15">
                  <c:v>1.3200881325026592E-2</c:v>
                </c:pt>
                <c:pt idx="16">
                  <c:v>1.5337714633034493E-2</c:v>
                </c:pt>
              </c:numCache>
            </c:numRef>
          </c:val>
          <c:extLst>
            <c:ext xmlns:c16="http://schemas.microsoft.com/office/drawing/2014/chart" uri="{C3380CC4-5D6E-409C-BE32-E72D297353CC}">
              <c16:uniqueId val="{00000022-3BF4-40B6-A94C-42888CBEFAB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48165-A307-45CE-9E54-92D309A4F717}"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14033965-47D1-4B6A-A28F-22118BB9089C}">
      <dgm:prSet/>
      <dgm:spPr/>
      <dgm:t>
        <a:bodyPr/>
        <a:lstStyle/>
        <a:p>
          <a:r>
            <a:rPr lang="en-US" dirty="0">
              <a:latin typeface="Baskerville Old Face" panose="02020602080505020303" pitchFamily="18" charset="0"/>
            </a:rPr>
            <a:t>There is a proposed increase in the Local Services Tax, two new dedicated millage funds, and a shift in millage to strengthen support for Fire Protection.</a:t>
          </a:r>
        </a:p>
      </dgm:t>
    </dgm:pt>
    <dgm:pt modelId="{DE813CEE-FE94-4D52-993F-6E87A391FF1A}" type="parTrans" cxnId="{D64B17CA-CD44-422F-9860-20651798CE9B}">
      <dgm:prSet/>
      <dgm:spPr/>
      <dgm:t>
        <a:bodyPr/>
        <a:lstStyle/>
        <a:p>
          <a:endParaRPr lang="en-US"/>
        </a:p>
      </dgm:t>
    </dgm:pt>
    <dgm:pt modelId="{FD73B570-DFC3-4290-BEE9-8090BF2B5DB5}" type="sibTrans" cxnId="{D64B17CA-CD44-422F-9860-20651798CE9B}">
      <dgm:prSet/>
      <dgm:spPr/>
      <dgm:t>
        <a:bodyPr/>
        <a:lstStyle/>
        <a:p>
          <a:endParaRPr lang="en-US"/>
        </a:p>
      </dgm:t>
    </dgm:pt>
    <dgm:pt modelId="{2579D36A-E626-4545-8121-B49B6E5C2D60}">
      <dgm:prSet/>
      <dgm:spPr/>
      <dgm:t>
        <a:bodyPr/>
        <a:lstStyle/>
        <a:p>
          <a:r>
            <a:rPr lang="en-US" dirty="0">
              <a:latin typeface="Baskerville Old Face" panose="02020602080505020303" pitchFamily="18" charset="0"/>
            </a:rPr>
            <a:t>There are no new staff positions in the proposed budget.</a:t>
          </a:r>
        </a:p>
      </dgm:t>
    </dgm:pt>
    <dgm:pt modelId="{0584C693-0AC4-4DF3-A6F7-C7B9CA1D4E91}" type="parTrans" cxnId="{258AB493-7A68-41B8-ACBD-1EF66CC16530}">
      <dgm:prSet/>
      <dgm:spPr/>
      <dgm:t>
        <a:bodyPr/>
        <a:lstStyle/>
        <a:p>
          <a:endParaRPr lang="en-US"/>
        </a:p>
      </dgm:t>
    </dgm:pt>
    <dgm:pt modelId="{F4CED4DD-5448-43FB-8BF0-A7AA248D24B9}" type="sibTrans" cxnId="{258AB493-7A68-41B8-ACBD-1EF66CC16530}">
      <dgm:prSet/>
      <dgm:spPr/>
      <dgm:t>
        <a:bodyPr/>
        <a:lstStyle/>
        <a:p>
          <a:endParaRPr lang="en-US"/>
        </a:p>
      </dgm:t>
    </dgm:pt>
    <dgm:pt modelId="{6C234B37-8087-41D3-887B-2BA4822A1F08}">
      <dgm:prSet/>
      <dgm:spPr/>
      <dgm:t>
        <a:bodyPr/>
        <a:lstStyle/>
        <a:p>
          <a:r>
            <a:rPr lang="en-US" dirty="0">
              <a:latin typeface="Baskerville Old Face" panose="02020602080505020303" pitchFamily="18" charset="0"/>
            </a:rPr>
            <a:t>The proposed budget maintains municipal services at current levels.</a:t>
          </a:r>
        </a:p>
      </dgm:t>
    </dgm:pt>
    <dgm:pt modelId="{D2C30BD1-CBCD-4935-B365-CA93172451BE}" type="parTrans" cxnId="{4B2D93C9-D307-4D9B-9791-FD36A46F1A33}">
      <dgm:prSet/>
      <dgm:spPr/>
      <dgm:t>
        <a:bodyPr/>
        <a:lstStyle/>
        <a:p>
          <a:endParaRPr lang="en-US"/>
        </a:p>
      </dgm:t>
    </dgm:pt>
    <dgm:pt modelId="{FD6FD311-63B4-4205-B297-ADB552013A2A}" type="sibTrans" cxnId="{4B2D93C9-D307-4D9B-9791-FD36A46F1A33}">
      <dgm:prSet/>
      <dgm:spPr/>
      <dgm:t>
        <a:bodyPr/>
        <a:lstStyle/>
        <a:p>
          <a:endParaRPr lang="en-US"/>
        </a:p>
      </dgm:t>
    </dgm:pt>
    <dgm:pt modelId="{2850AC78-1F56-4629-A93F-02A4C39D3929}">
      <dgm:prSet/>
      <dgm:spPr/>
      <dgm:t>
        <a:bodyPr/>
        <a:lstStyle/>
        <a:p>
          <a:r>
            <a:rPr lang="en-US" dirty="0">
              <a:latin typeface="Baskerville Old Face" panose="02020602080505020303" pitchFamily="18" charset="0"/>
            </a:rPr>
            <a:t>Capital appropriations maintain infrastructure and equipment.</a:t>
          </a:r>
        </a:p>
      </dgm:t>
    </dgm:pt>
    <dgm:pt modelId="{AD987EFF-EF74-463F-85E7-B35725A62205}" type="parTrans" cxnId="{C180953C-80AD-4473-81C1-0F768DE988B5}">
      <dgm:prSet/>
      <dgm:spPr/>
      <dgm:t>
        <a:bodyPr/>
        <a:lstStyle/>
        <a:p>
          <a:endParaRPr lang="en-US"/>
        </a:p>
      </dgm:t>
    </dgm:pt>
    <dgm:pt modelId="{1DE8F4D9-DC69-41DF-A173-E90BA88640E5}" type="sibTrans" cxnId="{C180953C-80AD-4473-81C1-0F768DE988B5}">
      <dgm:prSet/>
      <dgm:spPr/>
      <dgm:t>
        <a:bodyPr/>
        <a:lstStyle/>
        <a:p>
          <a:endParaRPr lang="en-US"/>
        </a:p>
      </dgm:t>
    </dgm:pt>
    <dgm:pt modelId="{39FB2D1A-2612-4F80-A82E-6B8076B1E002}" type="pres">
      <dgm:prSet presAssocID="{AEC48165-A307-45CE-9E54-92D309A4F717}" presName="outerComposite" presStyleCnt="0">
        <dgm:presLayoutVars>
          <dgm:chMax val="5"/>
          <dgm:dir/>
          <dgm:resizeHandles val="exact"/>
        </dgm:presLayoutVars>
      </dgm:prSet>
      <dgm:spPr/>
    </dgm:pt>
    <dgm:pt modelId="{B5C97AE0-2199-4CEA-974A-EABFE14B8524}" type="pres">
      <dgm:prSet presAssocID="{AEC48165-A307-45CE-9E54-92D309A4F717}" presName="dummyMaxCanvas" presStyleCnt="0">
        <dgm:presLayoutVars/>
      </dgm:prSet>
      <dgm:spPr/>
    </dgm:pt>
    <dgm:pt modelId="{C11E7692-B3C8-457B-A8D1-5DBD7FDE2ED6}" type="pres">
      <dgm:prSet presAssocID="{AEC48165-A307-45CE-9E54-92D309A4F717}" presName="FourNodes_1" presStyleLbl="node1" presStyleIdx="0" presStyleCnt="4">
        <dgm:presLayoutVars>
          <dgm:bulletEnabled val="1"/>
        </dgm:presLayoutVars>
      </dgm:prSet>
      <dgm:spPr/>
    </dgm:pt>
    <dgm:pt modelId="{CF16D574-3F81-4C93-A4FA-5154EB271D95}" type="pres">
      <dgm:prSet presAssocID="{AEC48165-A307-45CE-9E54-92D309A4F717}" presName="FourNodes_2" presStyleLbl="node1" presStyleIdx="1" presStyleCnt="4">
        <dgm:presLayoutVars>
          <dgm:bulletEnabled val="1"/>
        </dgm:presLayoutVars>
      </dgm:prSet>
      <dgm:spPr/>
    </dgm:pt>
    <dgm:pt modelId="{4D4618D3-714B-4B7C-8724-267550DAFFE1}" type="pres">
      <dgm:prSet presAssocID="{AEC48165-A307-45CE-9E54-92D309A4F717}" presName="FourNodes_3" presStyleLbl="node1" presStyleIdx="2" presStyleCnt="4">
        <dgm:presLayoutVars>
          <dgm:bulletEnabled val="1"/>
        </dgm:presLayoutVars>
      </dgm:prSet>
      <dgm:spPr/>
    </dgm:pt>
    <dgm:pt modelId="{6648F188-582E-4DDB-AD99-8B77210FB73D}" type="pres">
      <dgm:prSet presAssocID="{AEC48165-A307-45CE-9E54-92D309A4F717}" presName="FourNodes_4" presStyleLbl="node1" presStyleIdx="3" presStyleCnt="4">
        <dgm:presLayoutVars>
          <dgm:bulletEnabled val="1"/>
        </dgm:presLayoutVars>
      </dgm:prSet>
      <dgm:spPr/>
    </dgm:pt>
    <dgm:pt modelId="{42A10F7B-8310-4281-BC14-5B35E0275E0D}" type="pres">
      <dgm:prSet presAssocID="{AEC48165-A307-45CE-9E54-92D309A4F717}" presName="FourConn_1-2" presStyleLbl="fgAccFollowNode1" presStyleIdx="0" presStyleCnt="3">
        <dgm:presLayoutVars>
          <dgm:bulletEnabled val="1"/>
        </dgm:presLayoutVars>
      </dgm:prSet>
      <dgm:spPr/>
    </dgm:pt>
    <dgm:pt modelId="{BD99426C-BEA8-4405-AB15-E39DBF364D58}" type="pres">
      <dgm:prSet presAssocID="{AEC48165-A307-45CE-9E54-92D309A4F717}" presName="FourConn_2-3" presStyleLbl="fgAccFollowNode1" presStyleIdx="1" presStyleCnt="3">
        <dgm:presLayoutVars>
          <dgm:bulletEnabled val="1"/>
        </dgm:presLayoutVars>
      </dgm:prSet>
      <dgm:spPr/>
    </dgm:pt>
    <dgm:pt modelId="{D705C692-82BA-40F9-8384-51A68363E952}" type="pres">
      <dgm:prSet presAssocID="{AEC48165-A307-45CE-9E54-92D309A4F717}" presName="FourConn_3-4" presStyleLbl="fgAccFollowNode1" presStyleIdx="2" presStyleCnt="3">
        <dgm:presLayoutVars>
          <dgm:bulletEnabled val="1"/>
        </dgm:presLayoutVars>
      </dgm:prSet>
      <dgm:spPr/>
    </dgm:pt>
    <dgm:pt modelId="{301A2E86-F6A2-4BE5-8D6B-D3787123F857}" type="pres">
      <dgm:prSet presAssocID="{AEC48165-A307-45CE-9E54-92D309A4F717}" presName="FourNodes_1_text" presStyleLbl="node1" presStyleIdx="3" presStyleCnt="4">
        <dgm:presLayoutVars>
          <dgm:bulletEnabled val="1"/>
        </dgm:presLayoutVars>
      </dgm:prSet>
      <dgm:spPr/>
    </dgm:pt>
    <dgm:pt modelId="{6924FD07-5577-461C-B998-36AF6EE745B1}" type="pres">
      <dgm:prSet presAssocID="{AEC48165-A307-45CE-9E54-92D309A4F717}" presName="FourNodes_2_text" presStyleLbl="node1" presStyleIdx="3" presStyleCnt="4">
        <dgm:presLayoutVars>
          <dgm:bulletEnabled val="1"/>
        </dgm:presLayoutVars>
      </dgm:prSet>
      <dgm:spPr/>
    </dgm:pt>
    <dgm:pt modelId="{BEBD3470-5CBA-47FC-A0FD-069ECFE4E0E0}" type="pres">
      <dgm:prSet presAssocID="{AEC48165-A307-45CE-9E54-92D309A4F717}" presName="FourNodes_3_text" presStyleLbl="node1" presStyleIdx="3" presStyleCnt="4">
        <dgm:presLayoutVars>
          <dgm:bulletEnabled val="1"/>
        </dgm:presLayoutVars>
      </dgm:prSet>
      <dgm:spPr/>
    </dgm:pt>
    <dgm:pt modelId="{9799FC95-7F78-47BC-8C0A-69B1513CBDE2}" type="pres">
      <dgm:prSet presAssocID="{AEC48165-A307-45CE-9E54-92D309A4F717}" presName="FourNodes_4_text" presStyleLbl="node1" presStyleIdx="3" presStyleCnt="4">
        <dgm:presLayoutVars>
          <dgm:bulletEnabled val="1"/>
        </dgm:presLayoutVars>
      </dgm:prSet>
      <dgm:spPr/>
    </dgm:pt>
  </dgm:ptLst>
  <dgm:cxnLst>
    <dgm:cxn modelId="{5454C50B-382B-4CB3-949D-C5253C51DFEA}" type="presOf" srcId="{FD73B570-DFC3-4290-BEE9-8090BF2B5DB5}" destId="{42A10F7B-8310-4281-BC14-5B35E0275E0D}" srcOrd="0" destOrd="0" presId="urn:microsoft.com/office/officeart/2005/8/layout/vProcess5"/>
    <dgm:cxn modelId="{F48A991A-750C-4B11-B1D0-4BBD0FD23182}" type="presOf" srcId="{FD6FD311-63B4-4205-B297-ADB552013A2A}" destId="{D705C692-82BA-40F9-8384-51A68363E952}" srcOrd="0" destOrd="0" presId="urn:microsoft.com/office/officeart/2005/8/layout/vProcess5"/>
    <dgm:cxn modelId="{EC6BE72C-633E-4F5A-A3D3-85C7682B080E}" type="presOf" srcId="{14033965-47D1-4B6A-A28F-22118BB9089C}" destId="{C11E7692-B3C8-457B-A8D1-5DBD7FDE2ED6}" srcOrd="0" destOrd="0" presId="urn:microsoft.com/office/officeart/2005/8/layout/vProcess5"/>
    <dgm:cxn modelId="{09608834-6D33-4A14-92FD-B059F5C75C38}" type="presOf" srcId="{2850AC78-1F56-4629-A93F-02A4C39D3929}" destId="{9799FC95-7F78-47BC-8C0A-69B1513CBDE2}" srcOrd="1" destOrd="0" presId="urn:microsoft.com/office/officeart/2005/8/layout/vProcess5"/>
    <dgm:cxn modelId="{FDF0C339-4EFD-49F0-8A87-E0DAB47944C1}" type="presOf" srcId="{6C234B37-8087-41D3-887B-2BA4822A1F08}" destId="{4D4618D3-714B-4B7C-8724-267550DAFFE1}" srcOrd="0" destOrd="0" presId="urn:microsoft.com/office/officeart/2005/8/layout/vProcess5"/>
    <dgm:cxn modelId="{C180953C-80AD-4473-81C1-0F768DE988B5}" srcId="{AEC48165-A307-45CE-9E54-92D309A4F717}" destId="{2850AC78-1F56-4629-A93F-02A4C39D3929}" srcOrd="3" destOrd="0" parTransId="{AD987EFF-EF74-463F-85E7-B35725A62205}" sibTransId="{1DE8F4D9-DC69-41DF-A173-E90BA88640E5}"/>
    <dgm:cxn modelId="{6FEF084C-9020-4CF8-A654-39EF6EED473C}" type="presOf" srcId="{6C234B37-8087-41D3-887B-2BA4822A1F08}" destId="{BEBD3470-5CBA-47FC-A0FD-069ECFE4E0E0}" srcOrd="1" destOrd="0" presId="urn:microsoft.com/office/officeart/2005/8/layout/vProcess5"/>
    <dgm:cxn modelId="{5475F77B-1ED1-4F72-A082-E327EB456F63}" type="presOf" srcId="{F4CED4DD-5448-43FB-8BF0-A7AA248D24B9}" destId="{BD99426C-BEA8-4405-AB15-E39DBF364D58}" srcOrd="0" destOrd="0" presId="urn:microsoft.com/office/officeart/2005/8/layout/vProcess5"/>
    <dgm:cxn modelId="{E03BB382-FB09-410D-AAA7-58E4BB6F07EB}" type="presOf" srcId="{AEC48165-A307-45CE-9E54-92D309A4F717}" destId="{39FB2D1A-2612-4F80-A82E-6B8076B1E002}" srcOrd="0" destOrd="0" presId="urn:microsoft.com/office/officeart/2005/8/layout/vProcess5"/>
    <dgm:cxn modelId="{258AB493-7A68-41B8-ACBD-1EF66CC16530}" srcId="{AEC48165-A307-45CE-9E54-92D309A4F717}" destId="{2579D36A-E626-4545-8121-B49B6E5C2D60}" srcOrd="1" destOrd="0" parTransId="{0584C693-0AC4-4DF3-A6F7-C7B9CA1D4E91}" sibTransId="{F4CED4DD-5448-43FB-8BF0-A7AA248D24B9}"/>
    <dgm:cxn modelId="{3CA94BAC-6128-4CA6-A5A9-71567C807985}" type="presOf" srcId="{2579D36A-E626-4545-8121-B49B6E5C2D60}" destId="{CF16D574-3F81-4C93-A4FA-5154EB271D95}" srcOrd="0" destOrd="0" presId="urn:microsoft.com/office/officeart/2005/8/layout/vProcess5"/>
    <dgm:cxn modelId="{A31C12B0-637C-46CF-868E-E8DE18817DE9}" type="presOf" srcId="{2850AC78-1F56-4629-A93F-02A4C39D3929}" destId="{6648F188-582E-4DDB-AD99-8B77210FB73D}" srcOrd="0" destOrd="0" presId="urn:microsoft.com/office/officeart/2005/8/layout/vProcess5"/>
    <dgm:cxn modelId="{A93035BA-D6F2-4142-9AA0-8092742C2E73}" type="presOf" srcId="{2579D36A-E626-4545-8121-B49B6E5C2D60}" destId="{6924FD07-5577-461C-B998-36AF6EE745B1}" srcOrd="1" destOrd="0" presId="urn:microsoft.com/office/officeart/2005/8/layout/vProcess5"/>
    <dgm:cxn modelId="{2F1C88BF-4493-4CB4-8DB8-2ED1B8978AAB}" type="presOf" srcId="{14033965-47D1-4B6A-A28F-22118BB9089C}" destId="{301A2E86-F6A2-4BE5-8D6B-D3787123F857}" srcOrd="1" destOrd="0" presId="urn:microsoft.com/office/officeart/2005/8/layout/vProcess5"/>
    <dgm:cxn modelId="{4B2D93C9-D307-4D9B-9791-FD36A46F1A33}" srcId="{AEC48165-A307-45CE-9E54-92D309A4F717}" destId="{6C234B37-8087-41D3-887B-2BA4822A1F08}" srcOrd="2" destOrd="0" parTransId="{D2C30BD1-CBCD-4935-B365-CA93172451BE}" sibTransId="{FD6FD311-63B4-4205-B297-ADB552013A2A}"/>
    <dgm:cxn modelId="{D64B17CA-CD44-422F-9860-20651798CE9B}" srcId="{AEC48165-A307-45CE-9E54-92D309A4F717}" destId="{14033965-47D1-4B6A-A28F-22118BB9089C}" srcOrd="0" destOrd="0" parTransId="{DE813CEE-FE94-4D52-993F-6E87A391FF1A}" sibTransId="{FD73B570-DFC3-4290-BEE9-8090BF2B5DB5}"/>
    <dgm:cxn modelId="{A2D5A6BC-B5D8-4C8D-86E2-5956D69C9B79}" type="presParOf" srcId="{39FB2D1A-2612-4F80-A82E-6B8076B1E002}" destId="{B5C97AE0-2199-4CEA-974A-EABFE14B8524}" srcOrd="0" destOrd="0" presId="urn:microsoft.com/office/officeart/2005/8/layout/vProcess5"/>
    <dgm:cxn modelId="{C490BFCA-0DB9-4EDD-ABFD-4CB31251EFEB}" type="presParOf" srcId="{39FB2D1A-2612-4F80-A82E-6B8076B1E002}" destId="{C11E7692-B3C8-457B-A8D1-5DBD7FDE2ED6}" srcOrd="1" destOrd="0" presId="urn:microsoft.com/office/officeart/2005/8/layout/vProcess5"/>
    <dgm:cxn modelId="{EE2B777A-2B39-4E8F-94FA-D705620196F2}" type="presParOf" srcId="{39FB2D1A-2612-4F80-A82E-6B8076B1E002}" destId="{CF16D574-3F81-4C93-A4FA-5154EB271D95}" srcOrd="2" destOrd="0" presId="urn:microsoft.com/office/officeart/2005/8/layout/vProcess5"/>
    <dgm:cxn modelId="{055F0D37-1702-423C-B68B-B78C1B382E8B}" type="presParOf" srcId="{39FB2D1A-2612-4F80-A82E-6B8076B1E002}" destId="{4D4618D3-714B-4B7C-8724-267550DAFFE1}" srcOrd="3" destOrd="0" presId="urn:microsoft.com/office/officeart/2005/8/layout/vProcess5"/>
    <dgm:cxn modelId="{A71105ED-8BE2-40BB-9B22-610FB01C5187}" type="presParOf" srcId="{39FB2D1A-2612-4F80-A82E-6B8076B1E002}" destId="{6648F188-582E-4DDB-AD99-8B77210FB73D}" srcOrd="4" destOrd="0" presId="urn:microsoft.com/office/officeart/2005/8/layout/vProcess5"/>
    <dgm:cxn modelId="{5303AEFE-0A3B-4406-9947-653ACA8BBD7B}" type="presParOf" srcId="{39FB2D1A-2612-4F80-A82E-6B8076B1E002}" destId="{42A10F7B-8310-4281-BC14-5B35E0275E0D}" srcOrd="5" destOrd="0" presId="urn:microsoft.com/office/officeart/2005/8/layout/vProcess5"/>
    <dgm:cxn modelId="{CF58908C-8BEA-457A-A0D0-5B8CFFEDEDC3}" type="presParOf" srcId="{39FB2D1A-2612-4F80-A82E-6B8076B1E002}" destId="{BD99426C-BEA8-4405-AB15-E39DBF364D58}" srcOrd="6" destOrd="0" presId="urn:microsoft.com/office/officeart/2005/8/layout/vProcess5"/>
    <dgm:cxn modelId="{822A8CDE-43B7-4059-9A2D-A28CED80814E}" type="presParOf" srcId="{39FB2D1A-2612-4F80-A82E-6B8076B1E002}" destId="{D705C692-82BA-40F9-8384-51A68363E952}" srcOrd="7" destOrd="0" presId="urn:microsoft.com/office/officeart/2005/8/layout/vProcess5"/>
    <dgm:cxn modelId="{A899A053-940A-4982-BC0F-6BE1B4667C02}" type="presParOf" srcId="{39FB2D1A-2612-4F80-A82E-6B8076B1E002}" destId="{301A2E86-F6A2-4BE5-8D6B-D3787123F857}" srcOrd="8" destOrd="0" presId="urn:microsoft.com/office/officeart/2005/8/layout/vProcess5"/>
    <dgm:cxn modelId="{E9FAEC46-2D10-46B8-AF10-2FEFE6584498}" type="presParOf" srcId="{39FB2D1A-2612-4F80-A82E-6B8076B1E002}" destId="{6924FD07-5577-461C-B998-36AF6EE745B1}" srcOrd="9" destOrd="0" presId="urn:microsoft.com/office/officeart/2005/8/layout/vProcess5"/>
    <dgm:cxn modelId="{CD6F97CE-EE78-417D-B2ED-D56FE44EE05A}" type="presParOf" srcId="{39FB2D1A-2612-4F80-A82E-6B8076B1E002}" destId="{BEBD3470-5CBA-47FC-A0FD-069ECFE4E0E0}" srcOrd="10" destOrd="0" presId="urn:microsoft.com/office/officeart/2005/8/layout/vProcess5"/>
    <dgm:cxn modelId="{54CB5B81-5BE1-41C2-9FCD-BEE19D5E06F1}" type="presParOf" srcId="{39FB2D1A-2612-4F80-A82E-6B8076B1E002}" destId="{9799FC95-7F78-47BC-8C0A-69B1513CBDE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E7692-B3C8-457B-A8D1-5DBD7FDE2ED6}">
      <dsp:nvSpPr>
        <dsp:cNvPr id="0" name=""/>
        <dsp:cNvSpPr/>
      </dsp:nvSpPr>
      <dsp:spPr>
        <a:xfrm>
          <a:off x="0" y="0"/>
          <a:ext cx="7700306" cy="75299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Baskerville Old Face" panose="02020602080505020303" pitchFamily="18" charset="0"/>
            </a:rPr>
            <a:t>There is a proposed increase in the Local Services Tax, two new dedicated millage funds, and a shift in millage to strengthen support for Fire Protection.</a:t>
          </a:r>
        </a:p>
      </dsp:txBody>
      <dsp:txXfrm>
        <a:off x="22054" y="22054"/>
        <a:ext cx="6824144" cy="708882"/>
      </dsp:txXfrm>
    </dsp:sp>
    <dsp:sp modelId="{CF16D574-3F81-4C93-A4FA-5154EB271D95}">
      <dsp:nvSpPr>
        <dsp:cNvPr id="0" name=""/>
        <dsp:cNvSpPr/>
      </dsp:nvSpPr>
      <dsp:spPr>
        <a:xfrm>
          <a:off x="644900" y="889897"/>
          <a:ext cx="7700306" cy="75299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Baskerville Old Face" panose="02020602080505020303" pitchFamily="18" charset="0"/>
            </a:rPr>
            <a:t>There are no new staff positions in the proposed budget.</a:t>
          </a:r>
        </a:p>
      </dsp:txBody>
      <dsp:txXfrm>
        <a:off x="666954" y="911951"/>
        <a:ext cx="6521854" cy="708882"/>
      </dsp:txXfrm>
    </dsp:sp>
    <dsp:sp modelId="{4D4618D3-714B-4B7C-8724-267550DAFFE1}">
      <dsp:nvSpPr>
        <dsp:cNvPr id="0" name=""/>
        <dsp:cNvSpPr/>
      </dsp:nvSpPr>
      <dsp:spPr>
        <a:xfrm>
          <a:off x="1280175" y="1779795"/>
          <a:ext cx="7700306" cy="75299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Baskerville Old Face" panose="02020602080505020303" pitchFamily="18" charset="0"/>
            </a:rPr>
            <a:t>The proposed budget maintains municipal services at current levels.</a:t>
          </a:r>
        </a:p>
      </dsp:txBody>
      <dsp:txXfrm>
        <a:off x="1302229" y="1801849"/>
        <a:ext cx="6531479" cy="708882"/>
      </dsp:txXfrm>
    </dsp:sp>
    <dsp:sp modelId="{6648F188-582E-4DDB-AD99-8B77210FB73D}">
      <dsp:nvSpPr>
        <dsp:cNvPr id="0" name=""/>
        <dsp:cNvSpPr/>
      </dsp:nvSpPr>
      <dsp:spPr>
        <a:xfrm>
          <a:off x="1925076" y="2669692"/>
          <a:ext cx="7700306" cy="75299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Baskerville Old Face" panose="02020602080505020303" pitchFamily="18" charset="0"/>
            </a:rPr>
            <a:t>Capital appropriations maintain infrastructure and equipment.</a:t>
          </a:r>
        </a:p>
      </dsp:txBody>
      <dsp:txXfrm>
        <a:off x="1947130" y="2691746"/>
        <a:ext cx="6521854" cy="708882"/>
      </dsp:txXfrm>
    </dsp:sp>
    <dsp:sp modelId="{42A10F7B-8310-4281-BC14-5B35E0275E0D}">
      <dsp:nvSpPr>
        <dsp:cNvPr id="0" name=""/>
        <dsp:cNvSpPr/>
      </dsp:nvSpPr>
      <dsp:spPr>
        <a:xfrm>
          <a:off x="7210862" y="576722"/>
          <a:ext cx="489443" cy="48944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320987" y="576722"/>
        <a:ext cx="269193" cy="368306"/>
      </dsp:txXfrm>
    </dsp:sp>
    <dsp:sp modelId="{BD99426C-BEA8-4405-AB15-E39DBF364D58}">
      <dsp:nvSpPr>
        <dsp:cNvPr id="0" name=""/>
        <dsp:cNvSpPr/>
      </dsp:nvSpPr>
      <dsp:spPr>
        <a:xfrm>
          <a:off x="7855763" y="1466619"/>
          <a:ext cx="489443" cy="48944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965888" y="1466619"/>
        <a:ext cx="269193" cy="368306"/>
      </dsp:txXfrm>
    </dsp:sp>
    <dsp:sp modelId="{D705C692-82BA-40F9-8384-51A68363E952}">
      <dsp:nvSpPr>
        <dsp:cNvPr id="0" name=""/>
        <dsp:cNvSpPr/>
      </dsp:nvSpPr>
      <dsp:spPr>
        <a:xfrm>
          <a:off x="8491038" y="2356517"/>
          <a:ext cx="489443" cy="489443"/>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01163" y="2356517"/>
        <a:ext cx="269193" cy="3683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0.33151</cdr:x>
      <cdr:y>0.6787</cdr:y>
    </cdr:from>
    <cdr:to>
      <cdr:x>0.33151</cdr:x>
      <cdr:y>0.74389</cdr:y>
    </cdr:to>
    <cdr:cxnSp macro="">
      <cdr:nvCxnSpPr>
        <cdr:cNvPr id="3" name="Straight Connector 2">
          <a:extLst xmlns:a="http://schemas.openxmlformats.org/drawingml/2006/main">
            <a:ext uri="{FF2B5EF4-FFF2-40B4-BE49-F238E27FC236}">
              <a16:creationId xmlns:a16="http://schemas.microsoft.com/office/drawing/2014/main" id="{F5E7C6F7-46A4-BB5E-D7F6-2D38DB4ACCAD}"/>
            </a:ext>
          </a:extLst>
        </cdr:cNvPr>
        <cdr:cNvCxnSpPr/>
      </cdr:nvCxnSpPr>
      <cdr:spPr>
        <a:xfrm xmlns:a="http://schemas.openxmlformats.org/drawingml/2006/main">
          <a:off x="2886079" y="2776540"/>
          <a:ext cx="0" cy="266700"/>
        </a:xfrm>
        <a:prstGeom xmlns:a="http://schemas.openxmlformats.org/drawingml/2006/main" prst="line">
          <a:avLst/>
        </a:prstGeom>
        <a:ln xmlns:a="http://schemas.openxmlformats.org/drawingml/2006/main" w="12700">
          <a:solidFill>
            <a:schemeClr val="tx1"/>
          </a:solidFill>
          <a:headEnd type="ova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0.71663</cdr:x>
      <cdr:y>0.67404</cdr:y>
    </cdr:from>
    <cdr:to>
      <cdr:x>0.81729</cdr:x>
      <cdr:y>0.77648</cdr:y>
    </cdr:to>
    <cdr:cxnSp macro="">
      <cdr:nvCxnSpPr>
        <cdr:cNvPr id="5" name="Straight Connector 4">
          <a:extLst xmlns:a="http://schemas.openxmlformats.org/drawingml/2006/main">
            <a:ext uri="{FF2B5EF4-FFF2-40B4-BE49-F238E27FC236}">
              <a16:creationId xmlns:a16="http://schemas.microsoft.com/office/drawing/2014/main" id="{D7ED476B-905A-F9BA-7840-ECCBD3E44D99}"/>
            </a:ext>
          </a:extLst>
        </cdr:cNvPr>
        <cdr:cNvCxnSpPr/>
      </cdr:nvCxnSpPr>
      <cdr:spPr>
        <a:xfrm xmlns:a="http://schemas.openxmlformats.org/drawingml/2006/main">
          <a:off x="6238879" y="2757490"/>
          <a:ext cx="876300" cy="419100"/>
        </a:xfrm>
        <a:prstGeom xmlns:a="http://schemas.openxmlformats.org/drawingml/2006/main" prst="line">
          <a:avLst/>
        </a:prstGeom>
        <a:ln xmlns:a="http://schemas.openxmlformats.org/drawingml/2006/main" w="12700">
          <a:solidFill>
            <a:schemeClr val="tx1"/>
          </a:solidFill>
          <a:headEnd type="ova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0.65244</cdr:x>
      <cdr:y>0.67714</cdr:y>
    </cdr:from>
    <cdr:to>
      <cdr:x>0.65244</cdr:x>
      <cdr:y>0.74234</cdr:y>
    </cdr:to>
    <cdr:cxnSp macro="">
      <cdr:nvCxnSpPr>
        <cdr:cNvPr id="7" name="Straight Connector 6">
          <a:extLst xmlns:a="http://schemas.openxmlformats.org/drawingml/2006/main">
            <a:ext uri="{FF2B5EF4-FFF2-40B4-BE49-F238E27FC236}">
              <a16:creationId xmlns:a16="http://schemas.microsoft.com/office/drawing/2014/main" id="{342B5C38-E0BD-B33A-A498-BD719A48B557}"/>
            </a:ext>
          </a:extLst>
        </cdr:cNvPr>
        <cdr:cNvCxnSpPr/>
      </cdr:nvCxnSpPr>
      <cdr:spPr>
        <a:xfrm xmlns:a="http://schemas.openxmlformats.org/drawingml/2006/main">
          <a:off x="5680079" y="2770190"/>
          <a:ext cx="0" cy="266700"/>
        </a:xfrm>
        <a:prstGeom xmlns:a="http://schemas.openxmlformats.org/drawingml/2006/main" prst="line">
          <a:avLst/>
        </a:prstGeom>
        <a:ln xmlns:a="http://schemas.openxmlformats.org/drawingml/2006/main" w="12700">
          <a:solidFill>
            <a:schemeClr val="tx1"/>
          </a:solidFill>
          <a:headEnd type="ova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3T14:59:27.428"/>
    </inkml:context>
    <inkml:brush xml:id="br0">
      <inkml:brushProperty name="width" value="0.1" units="cm"/>
      <inkml:brushProperty name="height" value="0.1" units="cm"/>
      <inkml:brushProperty name="color" value="#008C3A"/>
    </inkml:brush>
  </inkml:definitions>
  <inkml:trace contextRef="#ctx0" brushRef="#br0">1 95 9830,'0'1'34,"0"-1"1,0 1-1,0 0 0,1 0 0,-1 0 1,0-1-1,1 1 0,-1 0 0,1-1 1,-1 1-1,1 0 0,-1-1 0,1 1 1,-1 0-1,1-1 0,-1 1 0,1-1 1,0 1-1,-1-1 0,1 1 0,0-1 1,0 1-1,-1-1 0,1 0 1,0 0-1,0 1 0,0-1 0,0 0 1,30 5 587,-26-4-463,429 8 5813,-269-11-4480,639 17 4177,-442-5-4193,-174-10-1476,59 2 0,-21 24 0,-126-14 0,0 4 0,192 56 0,67 13 0,-352-84-3,8 2-52,1 0 0,-1-2 0,29 1 0,-42-2 46,0 0 1,0 0 0,0 0 0,0 0 0,0 0 0,0-1 0,0 1 0,0 0 0,0-1 0,-1 0 0,1 1 0,0-1 0,0 0-1,0 0 1,-1 0 0,1 0 0,-1 0 0,1 0 0,0-1 0,-1 1 0,0 0 0,1-1 0,-1 1 0,0-1 0,0 0 0,0 1-1,0-1 1,0 0 0,0 1 0,-1-1 0,1 0 0,0 0 0,-1 0 0,1 0 0,-1 0 0,0 0 0,0 0 0,0 0 0,0-3-1,-1 0-87,-1-1 0,0 1 0,0-1 0,0 1 0,-1 0 0,0 0 0,0 0 0,0 0 0,-1 1 0,1-1 0,-1 1 0,0 0 0,0 0 0,-7-5 0,-8-6-169,0 1 0,-23-13 1,15 15 325,-1 0 0,0 2 0,0 1 0,-1 2 0,-35-6 0,25 5 40,-381-110-461,547 184 926,-14-19-244,155 43 1,-229-80-249,0-3 0,1 0 0,71 0 0,-74-5-7,-35-2-62,0 0 0,0 0 1,0 0-1,1 1 0,-1-1 0,0 0 1,0 1-1,0 0 0,0-1 0,0 1 1,-1 0-1,1 0 0,0 0 0,0 0 1,0 0-1,-1 0 0,1 1 0,-1-1 1,1 0-1,-1 1 0,1 0 0,-1-1 1,2 4-1,-2-2 7,0 0 1,0 1-1,0-1 1,-1 0-1,0 0 1,0 0-1,1 0 1,-2 0-1,1 1 1,0-1-1,-1 0 0,1 0 1,-3 6-1,-2 5 37,-1 0 0,0 0 0,-1-1 0,-1 0-1,-11 15 1,-40 41 65,-3-2-1,-3-2 1,-106 80-1,68-59-60,91-76-53,-14 12 0,-30 33 0,47-45 0,1 0 0,1 1 0,0-1 0,0 1 0,1 1 0,-8 22 0,-12 38 0,14-40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3T14:59:37.974"/>
    </inkml:context>
    <inkml:brush xml:id="br0">
      <inkml:brushProperty name="width" value="0.1" units="cm"/>
      <inkml:brushProperty name="height" value="0.1" units="cm"/>
      <inkml:brushProperty name="color" value="#008C3A"/>
    </inkml:brush>
  </inkml:definitions>
  <inkml:trace contextRef="#ctx0" brushRef="#br0">3841 249 9830,'-79'-4'2043,"-121"-21"1,117 13-883,-99-4 0,-83 18 1660,-101-3 649,272-7-2211,-99-23 0,6 0-93,-424-54-1166,453 65 0,-1 7 0,-212 9 0,351 6 0,1 1 0,-1 1 0,1 1 0,0 0 0,-24 12 0,-91 48 0,0 1 0,31-30 0,61-23 0,1 2 0,-66 33 0,94-38 0,-1 0 0,2 1 0,-1 0 0,1 1 0,1 0 0,0 1 0,1 0 0,0 0 0,1 1 0,1 1 0,0 0 0,1 0 0,0 0 0,2 1 0,-1 0 0,-2 20 0,-2 7 0,3 0 0,2 1 0,1-1 0,2 1 0,5 45 0,0-59 0,2-1 0,0 0 0,2 0 0,2 0 0,0-1 0,16 33 0,-3-16 0,2-1 0,58 80 0,-53-88 0,3-2 0,0 0 0,2-3 0,2 0 0,1-3 0,60 37 0,256 117 0,-308-163 0,2-2 0,0-2 0,1-2 0,0-2 0,88 7 0,250-7 0,-304-12 0,-74 1 0,396-7 0,-274-1 0,141-28 0,-246 31 0,475-76 0,-441 70-122,0-2 1,-1-2 0,0-3 0,74-35 0,-99 37-342,-1-1 0,-1-2 0,-1-1 0,-1-1 0,-1-1 0,0-2 0,-2-1 0,-1-1 0,35-46 0,-18 19-597,58-98 1,-88 130 784,-1-1 1,-2 1 0,0-1 0,-1-1 0,-1 0 0,-1 0 0,-1 0 0,2-35 0,6-46-945,-8 77 873,-1 0-1,-2-1 0,-1-36 0,-1 55 224,-1 0-1,-1-1 1,0 1-1,0 0 1,-1 0 0,0 0-1,-1 0 1,1 1 0,-2-1-1,1 1 1,-1 0 0,0 0-1,-12-12 1,-2 1-272,0 1 0,-40-27 1,-2-1 665,-56-71 1229,103 104-1299,-1 1 0,0 1 0,-1 0 0,0 1-1,-1 1 1,0 1 0,0 0 0,-1 1 0,-34-9-1,31 13-163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3T15:01:02.844"/>
    </inkml:context>
    <inkml:brush xml:id="br0">
      <inkml:brushProperty name="width" value="0.1" units="cm"/>
      <inkml:brushProperty name="height" value="0.1" units="cm"/>
      <inkml:brushProperty name="color" value="#008C3A"/>
    </inkml:brush>
  </inkml:definitions>
  <inkml:trace contextRef="#ctx0" brushRef="#br0">1 0 9830,'39'1'818,"1"3"0,-1 0-1,0 3 1,0 1 0,67 24-1,523 149 5927,-467-148-5571,147 38 1411,-228-48-2096,152 24 1,-156-41-489,136-6 0,-95-2 0,407 23 0,-282 7 0,-239-27-1,35-1-97,-38 0 91,0 0 1,0 0-1,-1 0 0,1 0 1,0-1-1,-1 1 1,1 0-1,0-1 0,-1 1 1,1-1-1,-1 1 0,1-1 1,-1 1-1,1-1 1,-1 1-1,1-1 0,-1 1 1,1-1-1,-1 1 0,1-1 1,-1 0-1,0 1 0,0-1 1,1 0-1,-1 1 1,0-1-1,0 0 0,0 0 1,0 1-1,1-1 0,-1 0 1,0 1-1,0-1 1,-1 0-1,1 0 0,0 1 1,0-1-1,0 0 0,0 1 1,-1-1-1,1 0 0,0 0 1,0 1-1,-1-1 1,1 1-1,-1-1 0,1 0 1,-2 0-1,-6-14-137,-2 0 0,0 1 0,0 1 0,-2 0 0,1 0 0,-2 1 0,1 0 0,-2 1-1,1 1 1,-2 0 0,1 1 0,-31-14 0,-17-4-204,-126-37 1,151 53 69,7 2 336,0 2-1,0 1 1,-38-3 0,68 9-55,1 0 1,-1 0-1,0 1 1,0-1-1,0 0 1,0 0-1,0 0 1,0 0-1,0 0 1,0 1-1,0-1 1,0 0-1,0 0 0,0 0 1,0 0-1,0 1 1,0-1-1,0 0 1,0 0-1,0 0 1,0 0-1,0 0 1,0 1-1,0-1 1,0 0-1,0 0 1,0 0-1,-1 0 1,1 0-1,0 1 0,0-1 1,0 0-1,0 0 1,0 0-1,0 0 1,0 0-1,-1 0 1,1 0-1,0 0 1,0 0-1,0 1 1,0-1-1,0 0 1,-1 0-1,1 0 0,0 0 1,0 0-1,0 0 1,0 0-1,0 0 1,-1 0-1,1 0 1,0 0-1,0 0 1,0 0-1,0 0 1,-1 0-1,1 0 1,0-1-1,0 1 1,0 0-1,0 0 0,0 0 1,-1 0-1,1 0 1,0 0-1,0 0 1,16 12 120,28 12 11,454 191 871,-492-213-987,0 1 0,-1-1 0,1 1 0,-1 0 0,1 0 0,-1 0 0,0 1 0,6 6 0,-9-9-8,0 1 0,-1 0 0,0 0 0,1 1 0,-1-1 0,0 0 0,0 0 0,-1 1 0,1-1 0,0 0 0,-1 1 0,1-1 0,-1 1 0,0-1 0,0 1 1,0-1-1,0 1 0,0-1 0,0 0 0,-1 1 0,1-1 0,-1 1 0,0-1 0,-1 3 0,-8 17 68,-2 0 1,0-1 0,-1-1 0,-1 0-1,-1 0 1,-29 28 0,8-7 26,3-3-61,-21 25 82,2 2 0,-57 94 1,95-120-128,11-21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3T15:01:05.858"/>
    </inkml:context>
    <inkml:brush xml:id="br0">
      <inkml:brushProperty name="width" value="0.1" units="cm"/>
      <inkml:brushProperty name="height" value="0.1" units="cm"/>
      <inkml:brushProperty name="color" value="#008C3A"/>
    </inkml:brush>
  </inkml:definitions>
  <inkml:trace contextRef="#ctx0" brushRef="#br0">2384 87 9830,'-41'2'964,"0"2"0,-77 18 0,78-13-322,-1-1 1,-80 4 0,-38 1 1118,8 0 95,-617-13 4007,363-1-3779,355 1-2084,0 2 0,-60 10 0,94-9 0,0 1 0,0 0 0,0 1 0,1 0 0,0 2 0,0 0 0,0 0 0,1 2 0,0-1 0,-21 19 0,25-18 0,0 1 0,1 0 0,0 0 0,1 1 0,0 0 0,1 1 0,0 0 0,1 0 0,0 1 0,-7 24 0,10-29 0,2 0 0,-1 0 0,1 0 0,0 0 0,1 0 0,0 0 0,0 0 0,1 0 0,0 0 0,0 0 0,1 0 0,0 0 0,0 0 0,1-1 0,0 1 0,0-1 0,1 0 0,0 0 0,10 13 0,3-3 0,1 0 0,1-1 0,0-2 0,1 1 0,1-2 0,0-1 0,34 15 0,4 4 0,177 78 0,-26-14 0,-170-76 0,0-3 0,1-1 0,1-2 0,0-2 0,1-1 0,0-3 0,55 3 0,253 20 0,-76 8 0,26 2 0,545-33 0,-477-10 0,-189-2 0,261-40 0,-415 40-178,0 0 1,0-2 0,-1-1 0,0-1 0,-1-1-1,0-1 1,-1-1 0,0-1 0,0-1 0,-2-1-1,0-1 1,-1 0 0,0-2 0,-1-1 0,-1 0-1,-1-1 1,-1-1 0,-1 0 0,-1-2 0,0 1-1,-2-2 1,-1 1 0,-1-2 0,0 1 0,-2-2-1,-1 1 1,-2-1 0,0 0 0,-1 0 0,0-41-1,-4 53 5,1 1 0,-2-1 1,0 1-1,0-1 0,-1 1 0,-1-1 0,-1 1 0,1 0 0,-2 0 0,0 1 0,0-1 0,-2 1 0,1 0 0,-1 1 0,-1-1 0,0 1 0,-1 1 0,0 0 1,0 0-1,-1 1 0,0 0 0,-21-14 0,-2 4-389,-1 0 0,0 2-1,-66-22 1,-115-22-1866,131 42 3546,-137-11 0,-90 12 1903,-564 12 4016,494 8-5183,351-2-1854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3T15:01:10.470"/>
    </inkml:context>
    <inkml:brush xml:id="br0">
      <inkml:brushProperty name="width" value="0.1" units="cm"/>
      <inkml:brushProperty name="height" value="0.1" units="cm"/>
      <inkml:brushProperty name="color" value="#008C3A"/>
    </inkml:brush>
  </inkml:definitions>
  <inkml:trace contextRef="#ctx0" brushRef="#br0">0 0 9830,'17'2'360,"-1"1"-1,0 0 1,1 1-1,-2 1 1,1 1 0,0 0-1,15 9 1,19 6 381,-3-4-70,322 111 3245,-299-109-2981,1-2 0,0-4 0,101 6 1,772 8 3502,185-28-4438,-1058-2 0,123-22 0,-53 4 0,-17 17 0,-19 1 0,-104 3-10,1 1 0,0-2 0,-1 1 0,1 0 0,0 0 0,-1 0 0,1-1 0,0 1 0,-1-1 0,1 0 0,-1 1 0,1-1 0,-1 0 0,1 0 0,-1 0 0,1 0 0,1-1 0,-3 1-4,0 1 0,0-1 0,0 0 0,0 1 0,1-1-1,-1 0 1,0 0 0,0 1 0,0-1 0,0 0 0,0 1 0,-1-1 0,1 0 0,0 1 0,0-1 0,0 0 0,-1 1 0,1-1-1,0 0 1,-1 1 0,1-1 0,0 1 0,-1-1 0,1 1 0,-1-1 0,1 1 0,-1-2 0,-4-2-67,0-1 1,0 1 0,-1 0-1,1 0 1,-1 0 0,-11-4 0,-34-12 127,0 2 0,-1 3 0,-1 2 0,0 3 0,-54-5 0,-273 3 186,338 18-187,42-6-45,0 0 0,-1 0 0,1 0 1,0 0-1,-1 0 0,1 1 1,0-1-1,0 0 0,-1 0 1,1 0-1,0 0 0,0 1 0,-1-1 1,1 0-1,0 0 0,0 0 1,-1 1-1,1-1 0,0 0 1,0 0-1,0 1 0,0-1 0,0 0 1,-1 0-1,1 1 0,0-1 1,0 0-1,0 1 0,0-1 1,0 0-1,0 1 0,0-1 0,0 0 1,0 1-1,0-1 0,0 0 1,0 1-1,19 13 38,27 5 39,0-3 0,0-2-1,87 15 1,-90-20-54,197 33 69,-194-36-78,0-3-1,0-1 1,57-6 0,-74-3-15,-25 6 0,0-1 0,0 1 0,0 0 0,0 0 0,1 0 0,-1 0 0,0 1 0,1 0 0,-1 0 0,0 0 0,0 0 0,1 1 0,7 1 0,-11-1 0,0 0 0,0 0 0,-1 1 0,1-1 0,0 0 0,-1 0 0,1 0 0,-1 0 0,0 1 0,1-1 0,-1 0 0,0 1 0,0-1 0,0 0 0,0 0 0,0 1 0,0-1 0,0 0 0,0 1 0,0-1 0,-1 0 0,1 0 0,0 1 0,-1-1 0,0 2 0,-18 34 0,16-32 0,-48 77 0,-73 89 0,-8 11 0,89-117 0,3 3 0,4 1 0,2 1 0,-47 146 0,70-182 0,1-10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3T15:01:13.354"/>
    </inkml:context>
    <inkml:brush xml:id="br0">
      <inkml:brushProperty name="width" value="0.1" units="cm"/>
      <inkml:brushProperty name="height" value="0.1" units="cm"/>
      <inkml:brushProperty name="color" value="#008C3A"/>
    </inkml:brush>
  </inkml:definitions>
  <inkml:trace contextRef="#ctx0" brushRef="#br0">3126 142 9830,'-8'-1'223,"-1"0"0,1-1 0,-1 1 0,1-1 0,-9-4 0,-33-7 351,-150-6 1678,160 12-1755,-217-26 2138,78 7-485,111 14-971,-95-5 0,-483 15 2303,315 5-2384,92 14-1098,116-5 0,87-7 0,1 0 0,0 2 0,-51 18 0,-96 45 0,181-69 0,-34 16 0,1 3 0,0 0 0,-60 50 0,42-30 0,37-29 0,0 1 0,0 1 0,1 0 0,0 1 0,-20 27 0,29-32 0,0 0 0,0 0 0,0 0 0,1 1 0,1-1 0,0 1 0,0 0 0,1 0 0,0 0 0,0 0 0,1 0 0,1 18 0,0-9 0,1 0 0,0 0 0,2 0 0,0-1 0,1 1 0,1-1 0,0 0 0,2 0 0,0 0 0,1-1 0,1 0 0,0-1 0,1 0 0,24 29 0,-7-17 0,2-1 0,0-1 0,2-2 0,1-1 0,0-1 0,2-2 0,0-1 0,2-2 0,-1-1 0,40 11 0,27 2 0,1-4 0,157 17 0,-59-25 0,273-12 0,-279-7 0,9 0-1229,242-34 1,-357 22 757,-1-3 0,-1-4 1,-1-4-1,-1-4 0,104-50 0,-119 44-317,243-134-836,-246 128 1188,-39 26 350,-1-1-1,-1-1 1,-1-2 0,0-1-1,27-28 1,-48 42 42,0-1 1,-1 1-1,1-1 0,-1 1 0,-1-1 1,1 0-1,-1 0 0,0-1 1,-1 1-1,0 0 0,0-1 1,0 1-1,-1 0 0,-1-12 0,0 3-69,-1 0 0,0 0 0,-1 0-1,-1 0 1,-9-24 0,6 26 5,-1 0 0,0 0-1,-1 1 1,0 0 0,-1 1 0,-1 0 0,0 0 0,0 1-1,-1 0 1,-1 1 0,0 1 0,-17-10 0,-5-1 75,-2 1 1,0 2 0,-62-20-1,54 24 458,-1 2 0,0 3 0,0 1 0,-55-1-1,-192 12 1305,102 2-698,68-7-88,96 1-909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6480A0-B653-46E9-910C-141F97197AE9}" type="datetimeFigureOut">
              <a:rPr lang="en-US" smtClean="0"/>
              <a:t>11/5/2025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913462-A3EB-4F33-BAC7-D1EB2BE8514B}" type="slidenum">
              <a:rPr lang="en-US" smtClean="0"/>
              <a:t>‹#›</a:t>
            </a:fld>
            <a:endParaRPr lang="en-US"/>
          </a:p>
        </p:txBody>
      </p:sp>
    </p:spTree>
    <p:extLst>
      <p:ext uri="{BB962C8B-B14F-4D97-AF65-F5344CB8AC3E}">
        <p14:creationId xmlns:p14="http://schemas.microsoft.com/office/powerpoint/2010/main" val="154585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13462-A3EB-4F33-BAC7-D1EB2BE8514B}" type="slidenum">
              <a:rPr lang="en-US" smtClean="0"/>
              <a:t>1</a:t>
            </a:fld>
            <a:endParaRPr lang="en-US"/>
          </a:p>
        </p:txBody>
      </p:sp>
    </p:spTree>
    <p:extLst>
      <p:ext uri="{BB962C8B-B14F-4D97-AF65-F5344CB8AC3E}">
        <p14:creationId xmlns:p14="http://schemas.microsoft.com/office/powerpoint/2010/main" val="133979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13462-A3EB-4F33-BAC7-D1EB2BE8514B}" type="slidenum">
              <a:rPr lang="en-US" smtClean="0"/>
              <a:t>10</a:t>
            </a:fld>
            <a:endParaRPr lang="en-US"/>
          </a:p>
        </p:txBody>
      </p:sp>
    </p:spTree>
    <p:extLst>
      <p:ext uri="{BB962C8B-B14F-4D97-AF65-F5344CB8AC3E}">
        <p14:creationId xmlns:p14="http://schemas.microsoft.com/office/powerpoint/2010/main" val="336329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USE PEN - There are 15 Funds in the proposed budget (1 Governmental Fund, 7 Special Revenue Funds, 3 Capital Project Funds, 2 Enterprise Funds, and 2 Trust Funds). The Government Finance Officers Association (GFOA) recommends that general-purpose governments maintain an unrestricted budgetary fund balance of no less than two months’ worth of operating expenditures (17%). a municipality to have between 8% and 12% in fund balance reserves.  At the end of 2026, the General Fund will have approximately 22% in fund balance reserves – equivalent to about two and a half months of operating expenditures. Without these planned adjustments, the reserve would drop to roughly 11%, which would necessitate significant reductions to personnel or services as early as 2027.</a:t>
            </a:r>
          </a:p>
        </p:txBody>
      </p:sp>
      <p:sp>
        <p:nvSpPr>
          <p:cNvPr id="4" name="Slide Number Placeholder 3"/>
          <p:cNvSpPr>
            <a:spLocks noGrp="1"/>
          </p:cNvSpPr>
          <p:nvPr>
            <p:ph type="sldNum" sz="quarter" idx="5"/>
          </p:nvPr>
        </p:nvSpPr>
        <p:spPr/>
        <p:txBody>
          <a:bodyPr/>
          <a:lstStyle/>
          <a:p>
            <a:fld id="{EA913462-A3EB-4F33-BAC7-D1EB2BE8514B}" type="slidenum">
              <a:rPr lang="en-US" smtClean="0"/>
              <a:t>11</a:t>
            </a:fld>
            <a:endParaRPr lang="en-US"/>
          </a:p>
        </p:txBody>
      </p:sp>
    </p:spTree>
    <p:extLst>
      <p:ext uri="{BB962C8B-B14F-4D97-AF65-F5344CB8AC3E}">
        <p14:creationId xmlns:p14="http://schemas.microsoft.com/office/powerpoint/2010/main" val="285251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General Fund is the largest Operating Fund, supporting core local government services, including police protection; planning and zoning; general administration; finances; legal and engineering services; tax collection services; and public works maintenance. </a:t>
            </a:r>
          </a:p>
          <a:p>
            <a:pPr algn="just"/>
            <a:endParaRPr lang="en-US" dirty="0"/>
          </a:p>
          <a:p>
            <a:pPr algn="just" defTabSz="931774">
              <a:defRPr/>
            </a:pPr>
            <a:r>
              <a:rPr lang="en-US" dirty="0"/>
              <a:t>General Fund appropriations total $5.26 million. Appropriations in the Special Revenue Funds include the Fire Protection Fund ($379,500), Open Space Fund ($1,680,000), Transportation Impact Fund ($100,000), Recreation Fund ($181,500) and Liquid Fuels Fund ($703,000).  Appropriations for the Sewer Operating Fund total $2.62 million and $670,000 for the Sewer Capital Fund. Combined capital appropriations total $637,000 and pension funds total $703,000.</a:t>
            </a:r>
          </a:p>
        </p:txBody>
      </p:sp>
      <p:sp>
        <p:nvSpPr>
          <p:cNvPr id="4" name="Slide Number Placeholder 3"/>
          <p:cNvSpPr>
            <a:spLocks noGrp="1"/>
          </p:cNvSpPr>
          <p:nvPr>
            <p:ph type="sldNum" sz="quarter" idx="5"/>
          </p:nvPr>
        </p:nvSpPr>
        <p:spPr/>
        <p:txBody>
          <a:bodyPr/>
          <a:lstStyle/>
          <a:p>
            <a:fld id="{EA913462-A3EB-4F33-BAC7-D1EB2BE8514B}" type="slidenum">
              <a:rPr lang="en-US" smtClean="0"/>
              <a:t>12</a:t>
            </a:fld>
            <a:endParaRPr lang="en-US"/>
          </a:p>
        </p:txBody>
      </p:sp>
    </p:spTree>
    <p:extLst>
      <p:ext uri="{BB962C8B-B14F-4D97-AF65-F5344CB8AC3E}">
        <p14:creationId xmlns:p14="http://schemas.microsoft.com/office/powerpoint/2010/main" val="283250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The General Fund, Sewer Operating Fund, and Recreation Fund together account for all personnel, fringe benefit, insurance, routine maintenance and operational expenditures.   Personnel costs remain the largest single expense in the operating budgets representing 40% of total appropriations. Operating expenses, contracted services, professional services, and insurance account for an additional 24% to the budget. As is typical in local government, personnel and service costs represent the largest portions of expenditures, meaning significant cost reductions could only be achieved through staffing cuts that would directly impact service delivery.</a:t>
            </a:r>
          </a:p>
        </p:txBody>
      </p:sp>
      <p:sp>
        <p:nvSpPr>
          <p:cNvPr id="4" name="Slide Number Placeholder 3"/>
          <p:cNvSpPr>
            <a:spLocks noGrp="1"/>
          </p:cNvSpPr>
          <p:nvPr>
            <p:ph type="sldNum" sz="quarter" idx="5"/>
          </p:nvPr>
        </p:nvSpPr>
        <p:spPr/>
        <p:txBody>
          <a:bodyPr/>
          <a:lstStyle/>
          <a:p>
            <a:fld id="{EA913462-A3EB-4F33-BAC7-D1EB2BE8514B}" type="slidenum">
              <a:rPr lang="en-US" smtClean="0"/>
              <a:t>13</a:t>
            </a:fld>
            <a:endParaRPr lang="en-US"/>
          </a:p>
        </p:txBody>
      </p:sp>
    </p:spTree>
    <p:extLst>
      <p:ext uri="{BB962C8B-B14F-4D97-AF65-F5344CB8AC3E}">
        <p14:creationId xmlns:p14="http://schemas.microsoft.com/office/powerpoint/2010/main" val="4081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then expenses for GF</a:t>
            </a:r>
          </a:p>
        </p:txBody>
      </p:sp>
      <p:sp>
        <p:nvSpPr>
          <p:cNvPr id="4" name="Slide Number Placeholder 3"/>
          <p:cNvSpPr>
            <a:spLocks noGrp="1"/>
          </p:cNvSpPr>
          <p:nvPr>
            <p:ph type="sldNum" sz="quarter" idx="5"/>
          </p:nvPr>
        </p:nvSpPr>
        <p:spPr/>
        <p:txBody>
          <a:bodyPr/>
          <a:lstStyle/>
          <a:p>
            <a:fld id="{EA913462-A3EB-4F33-BAC7-D1EB2BE8514B}" type="slidenum">
              <a:rPr lang="en-US" smtClean="0"/>
              <a:t>14</a:t>
            </a:fld>
            <a:endParaRPr lang="en-US"/>
          </a:p>
        </p:txBody>
      </p:sp>
    </p:spTree>
    <p:extLst>
      <p:ext uri="{BB962C8B-B14F-4D97-AF65-F5344CB8AC3E}">
        <p14:creationId xmlns:p14="http://schemas.microsoft.com/office/powerpoint/2010/main" val="3725068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main revenue sources for the General Fund include real estate taxes, Act 511 taxes (earned income, per capita, local services, and transfer taxes), business licenses, permit fees, grants, state-shared entitlements, and charges for service.  Let’s see some examples.</a:t>
            </a:r>
          </a:p>
        </p:txBody>
      </p:sp>
      <p:sp>
        <p:nvSpPr>
          <p:cNvPr id="4" name="Slide Number Placeholder 3"/>
          <p:cNvSpPr>
            <a:spLocks noGrp="1"/>
          </p:cNvSpPr>
          <p:nvPr>
            <p:ph type="sldNum" sz="quarter" idx="5"/>
          </p:nvPr>
        </p:nvSpPr>
        <p:spPr/>
        <p:txBody>
          <a:bodyPr/>
          <a:lstStyle/>
          <a:p>
            <a:fld id="{EA913462-A3EB-4F33-BAC7-D1EB2BE8514B}" type="slidenum">
              <a:rPr lang="en-US" smtClean="0"/>
              <a:t>15</a:t>
            </a:fld>
            <a:endParaRPr lang="en-US"/>
          </a:p>
        </p:txBody>
      </p:sp>
    </p:spTree>
    <p:extLst>
      <p:ext uri="{BB962C8B-B14F-4D97-AF65-F5344CB8AC3E}">
        <p14:creationId xmlns:p14="http://schemas.microsoft.com/office/powerpoint/2010/main" val="4015700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The Township levies a 1% earned income tax and revenue generated from residents is shared equally with the Boyertown School District. Earned income taxes are expected to generate approximately $3.3 million in 2026, accounting for around 63% of the General Fund’s total revenue.  Real estate taxes are projected to contribute about $750,000, representing about 14% of total revenue in the General Fund.</a:t>
            </a:r>
          </a:p>
        </p:txBody>
      </p:sp>
      <p:sp>
        <p:nvSpPr>
          <p:cNvPr id="4" name="Slide Number Placeholder 3"/>
          <p:cNvSpPr>
            <a:spLocks noGrp="1"/>
          </p:cNvSpPr>
          <p:nvPr>
            <p:ph type="sldNum" sz="quarter" idx="5"/>
          </p:nvPr>
        </p:nvSpPr>
        <p:spPr/>
        <p:txBody>
          <a:bodyPr/>
          <a:lstStyle/>
          <a:p>
            <a:fld id="{EA913462-A3EB-4F33-BAC7-D1EB2BE8514B}" type="slidenum">
              <a:rPr lang="en-US" smtClean="0"/>
              <a:t>16</a:t>
            </a:fld>
            <a:endParaRPr lang="en-US"/>
          </a:p>
        </p:txBody>
      </p:sp>
    </p:spTree>
    <p:extLst>
      <p:ext uri="{BB962C8B-B14F-4D97-AF65-F5344CB8AC3E}">
        <p14:creationId xmlns:p14="http://schemas.microsoft.com/office/powerpoint/2010/main" val="213746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Transfer taxes are a tax on real estate sales within the Township.  The taxes are levied at 2% on property sales within the township, with 1% allocated to the County and the remaining 1% shared equally between the township and the Boyertown School District. The real estate market remains strong, with transfer taxes receipts for 2026 projected to reach approximately $363,000, a modest increase over 2025.</a:t>
            </a:r>
          </a:p>
          <a:p>
            <a:pPr algn="just"/>
            <a:endParaRPr lang="en-US" dirty="0"/>
          </a:p>
          <a:p>
            <a:pPr algn="just"/>
            <a:r>
              <a:rPr lang="en-US" dirty="0"/>
              <a:t>Approximately 238 properties are expected to change ownership in 2026, slightly fewer than the 243 properties in 2025, reflecting continued increase in home values. In 2025, transfers represented about 5% of the Township’s total property base. </a:t>
            </a:r>
          </a:p>
        </p:txBody>
      </p:sp>
      <p:sp>
        <p:nvSpPr>
          <p:cNvPr id="4" name="Slide Number Placeholder 3"/>
          <p:cNvSpPr>
            <a:spLocks noGrp="1"/>
          </p:cNvSpPr>
          <p:nvPr>
            <p:ph type="sldNum" sz="quarter" idx="5"/>
          </p:nvPr>
        </p:nvSpPr>
        <p:spPr/>
        <p:txBody>
          <a:bodyPr/>
          <a:lstStyle/>
          <a:p>
            <a:fld id="{EA913462-A3EB-4F33-BAC7-D1EB2BE8514B}" type="slidenum">
              <a:rPr lang="en-US" smtClean="0"/>
              <a:t>17</a:t>
            </a:fld>
            <a:endParaRPr lang="en-US"/>
          </a:p>
        </p:txBody>
      </p:sp>
    </p:spTree>
    <p:extLst>
      <p:ext uri="{BB962C8B-B14F-4D97-AF65-F5344CB8AC3E}">
        <p14:creationId xmlns:p14="http://schemas.microsoft.com/office/powerpoint/2010/main" val="395021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Permit Fee revenue in 2026 is projected to decrease to around $83,000, as most approved developments have completed their home buildouts. Future revenue will depend on whether new land developments are approved, and if so, permit fee revenue could increase significantly over several years.</a:t>
            </a:r>
          </a:p>
        </p:txBody>
      </p:sp>
      <p:sp>
        <p:nvSpPr>
          <p:cNvPr id="4" name="Slide Number Placeholder 3"/>
          <p:cNvSpPr>
            <a:spLocks noGrp="1"/>
          </p:cNvSpPr>
          <p:nvPr>
            <p:ph type="sldNum" sz="quarter" idx="5"/>
          </p:nvPr>
        </p:nvSpPr>
        <p:spPr/>
        <p:txBody>
          <a:bodyPr/>
          <a:lstStyle/>
          <a:p>
            <a:fld id="{EA913462-A3EB-4F33-BAC7-D1EB2BE8514B}" type="slidenum">
              <a:rPr lang="en-US" smtClean="0"/>
              <a:t>18</a:t>
            </a:fld>
            <a:endParaRPr lang="en-US"/>
          </a:p>
        </p:txBody>
      </p:sp>
    </p:spTree>
    <p:extLst>
      <p:ext uri="{BB962C8B-B14F-4D97-AF65-F5344CB8AC3E}">
        <p14:creationId xmlns:p14="http://schemas.microsoft.com/office/powerpoint/2010/main" val="1735808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19</a:t>
            </a:fld>
            <a:endParaRPr lang="en-US"/>
          </a:p>
        </p:txBody>
      </p:sp>
    </p:spTree>
    <p:extLst>
      <p:ext uri="{BB962C8B-B14F-4D97-AF65-F5344CB8AC3E}">
        <p14:creationId xmlns:p14="http://schemas.microsoft.com/office/powerpoint/2010/main" val="317919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A budget is a spending plan based on revenue and expenses. In other words, it’s an estimate of how much money you’ll make and spend over a period of time.  A budget will also help prepare for unexpected expenses and obstacles.</a:t>
            </a:r>
          </a:p>
        </p:txBody>
      </p:sp>
      <p:sp>
        <p:nvSpPr>
          <p:cNvPr id="4" name="Slide Number Placeholder 3"/>
          <p:cNvSpPr>
            <a:spLocks noGrp="1"/>
          </p:cNvSpPr>
          <p:nvPr>
            <p:ph type="sldNum" sz="quarter" idx="5"/>
          </p:nvPr>
        </p:nvSpPr>
        <p:spPr/>
        <p:txBody>
          <a:bodyPr/>
          <a:lstStyle/>
          <a:p>
            <a:fld id="{EA913462-A3EB-4F33-BAC7-D1EB2BE8514B}" type="slidenum">
              <a:rPr lang="en-US" smtClean="0"/>
              <a:t>2</a:t>
            </a:fld>
            <a:endParaRPr lang="en-US"/>
          </a:p>
        </p:txBody>
      </p:sp>
    </p:spTree>
    <p:extLst>
      <p:ext uri="{BB962C8B-B14F-4D97-AF65-F5344CB8AC3E}">
        <p14:creationId xmlns:p14="http://schemas.microsoft.com/office/powerpoint/2010/main" val="56446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dirty="0">
                <a:solidFill>
                  <a:schemeClr val="tx1"/>
                </a:solidFill>
                <a:effectLst/>
                <a:latin typeface="+mn-lt"/>
                <a:ea typeface="+mn-ea"/>
                <a:cs typeface="+mn-cs"/>
              </a:rPr>
              <a:t>The General Fund is projected to begin 2026 with a reserve balance of approximately $1.13 million. Proposed General Fund appropriations for 2026 total $5.26 million, reflecting a decrease of $531,000, or roughly 9%, compared to the 2025 Budget. This reduction is largely due to the creation of dedicated millage funds for Debt Service and Emergency Medical Services, as well as the shifting of certain categories to the Liquid Fuels Fund to provide additional relief to the General Fund.</a:t>
            </a:r>
          </a:p>
          <a:p>
            <a:pPr algn="just"/>
            <a:endParaRPr lang="en-US"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Routine annual adjustments are also included in the budget. Uniformed employees are slated for a contractual wage increase of 3.25%, while most non-uniformed employees will see an average 3% increase, with variations based on performance or promotional eligibility. Healthcare costs are projected to rise 7.5%, consistent with trends in insurance premiums.</a:t>
            </a:r>
          </a:p>
          <a:p>
            <a:pPr algn="just"/>
            <a:endParaRPr lang="en-US" sz="1200" kern="1200" dirty="0">
              <a:solidFill>
                <a:schemeClr val="tx1"/>
              </a:solidFill>
              <a:effectLst/>
              <a:latin typeface="+mn-lt"/>
              <a:ea typeface="+mn-ea"/>
              <a:cs typeface="+mn-cs"/>
            </a:endParaRPr>
          </a:p>
          <a:p>
            <a:pPr algn="just"/>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20</a:t>
            </a:fld>
            <a:endParaRPr lang="en-US"/>
          </a:p>
        </p:txBody>
      </p:sp>
    </p:spTree>
    <p:extLst>
      <p:ext uri="{BB962C8B-B14F-4D97-AF65-F5344CB8AC3E}">
        <p14:creationId xmlns:p14="http://schemas.microsoft.com/office/powerpoint/2010/main" val="413318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Routine annual increases are also built into certain budget line items, specifically for wages and benefits. Uniformed employees will receive a contractual wage increase of 3.25%, while non-uniformed employees will receive an average 3% increase, with adjustments based on individual performance. Healthcare costs are set to increase by 7.5%, consistent with trends in insurance premiums.</a:t>
            </a:r>
          </a:p>
        </p:txBody>
      </p:sp>
      <p:sp>
        <p:nvSpPr>
          <p:cNvPr id="4" name="Slide Number Placeholder 3"/>
          <p:cNvSpPr>
            <a:spLocks noGrp="1"/>
          </p:cNvSpPr>
          <p:nvPr>
            <p:ph type="sldNum" sz="quarter" idx="5"/>
          </p:nvPr>
        </p:nvSpPr>
        <p:spPr/>
        <p:txBody>
          <a:bodyPr/>
          <a:lstStyle/>
          <a:p>
            <a:fld id="{EA913462-A3EB-4F33-BAC7-D1EB2BE8514B}" type="slidenum">
              <a:rPr lang="en-US" smtClean="0"/>
              <a:t>21</a:t>
            </a:fld>
            <a:endParaRPr lang="en-US"/>
          </a:p>
        </p:txBody>
      </p:sp>
    </p:spTree>
    <p:extLst>
      <p:ext uri="{BB962C8B-B14F-4D97-AF65-F5344CB8AC3E}">
        <p14:creationId xmlns:p14="http://schemas.microsoft.com/office/powerpoint/2010/main" val="2524160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Government Finance Officers Association (GFOA) recommends a municipality to have between 8% and 12% in fund balance reserves.  At the end of 2026, the General Fund will have approximately 22% in fund balance reserves. </a:t>
            </a:r>
          </a:p>
          <a:p>
            <a:pPr algn="just"/>
            <a:endParaRPr lang="en-US" dirty="0"/>
          </a:p>
          <a:p>
            <a:pPr algn="just"/>
            <a:r>
              <a:rPr lang="en-US" dirty="0"/>
              <a:t>Legal Services are $50,000 for general, and $125,000 for special.</a:t>
            </a:r>
          </a:p>
          <a:p>
            <a:pPr algn="just"/>
            <a:endParaRPr lang="en-US" dirty="0"/>
          </a:p>
          <a:p>
            <a:pPr algn="just"/>
            <a:r>
              <a:rPr lang="en-US" dirty="0"/>
              <a:t>Buildings &amp; Grounds $5,000 for operating supplies, $45,000 for utilities, $12,500 for repairs &amp; maintenance, and $12,500 for contracted services.</a:t>
            </a:r>
          </a:p>
          <a:p>
            <a:pPr algn="just"/>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22</a:t>
            </a:fld>
            <a:endParaRPr lang="en-US"/>
          </a:p>
        </p:txBody>
      </p:sp>
    </p:spTree>
    <p:extLst>
      <p:ext uri="{BB962C8B-B14F-4D97-AF65-F5344CB8AC3E}">
        <p14:creationId xmlns:p14="http://schemas.microsoft.com/office/powerpoint/2010/main" val="2483561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dirty="0">
                <a:solidFill>
                  <a:schemeClr val="tx1"/>
                </a:solidFill>
                <a:effectLst/>
                <a:latin typeface="+mn-lt"/>
                <a:ea typeface="+mn-ea"/>
                <a:cs typeface="+mn-cs"/>
              </a:rPr>
              <a:t>For the 2026 Budget, a modest increase in the Fire Protection Fund millage is proposed, from 0.310 mills to 0.350 mills, to help cover rising operational costs and equipment needs. This increase is projected to generate approximately $273,000 in 2026. For context, the maximum allowable tax levy for this fund is three mills. In addition to Township support, the Fire Company receives state-shared revenue from foreign fire insurers, which is typically allocated to personnel relief or pension funds. At least 30% of the Fire Company’s total revenue is set aside for a capital improvement fund, which is used for apparatus and equipment purchases.</a:t>
            </a:r>
          </a:p>
          <a:p>
            <a:pPr algn="just"/>
            <a:r>
              <a:rPr lang="en-US" sz="1200" kern="1200" dirty="0">
                <a:solidFill>
                  <a:schemeClr val="tx1"/>
                </a:solidFill>
                <a:effectLst/>
                <a:latin typeface="+mn-lt"/>
                <a:ea typeface="+mn-ea"/>
                <a:cs typeface="+mn-cs"/>
              </a:rPr>
              <a:t> </a:t>
            </a:r>
          </a:p>
          <a:p>
            <a:pPr algn="just"/>
            <a:r>
              <a:rPr lang="en-US" sz="1200" kern="1200" dirty="0">
                <a:solidFill>
                  <a:schemeClr val="tx1"/>
                </a:solidFill>
                <a:effectLst/>
                <a:latin typeface="+mn-lt"/>
                <a:ea typeface="+mn-ea"/>
                <a:cs typeface="+mn-cs"/>
              </a:rPr>
              <a:t>New Hanover Volunteer Fire &amp; Rescue, an all-volunteer organization, operates from two fire stations strategically located to optimize response times for providing their services. The North Station (sub-station) which was built in 2019 after being relocated from the </a:t>
            </a:r>
            <a:r>
              <a:rPr lang="en-US" sz="1200" kern="1200" dirty="0" err="1">
                <a:solidFill>
                  <a:schemeClr val="tx1"/>
                </a:solidFill>
                <a:effectLst/>
                <a:latin typeface="+mn-lt"/>
                <a:ea typeface="+mn-ea"/>
                <a:cs typeface="+mn-cs"/>
              </a:rPr>
              <a:t>Sassamansville</a:t>
            </a:r>
            <a:r>
              <a:rPr lang="en-US" sz="1200" kern="1200" dirty="0">
                <a:solidFill>
                  <a:schemeClr val="tx1"/>
                </a:solidFill>
                <a:effectLst/>
                <a:latin typeface="+mn-lt"/>
                <a:ea typeface="+mn-ea"/>
                <a:cs typeface="+mn-cs"/>
              </a:rPr>
              <a:t> Fire Social Club building, has received official ISO (Insurance Service Organization) recognition recently that has improved New Hanover Township’s overall ISO grading to a Four (4).  </a:t>
            </a:r>
          </a:p>
          <a:p>
            <a:pPr algn="just"/>
            <a:endParaRPr lang="en-US" dirty="0"/>
          </a:p>
          <a:p>
            <a:pPr algn="just"/>
            <a:r>
              <a:rPr lang="en-US" sz="1200" kern="1200" dirty="0">
                <a:solidFill>
                  <a:schemeClr val="tx1"/>
                </a:solidFill>
                <a:effectLst/>
                <a:latin typeface="+mn-lt"/>
                <a:ea typeface="+mn-ea"/>
                <a:cs typeface="+mn-cs"/>
              </a:rPr>
              <a:t>The Fire Company currently has 39 active members, who maintain high training standards. About 75% have earned nationally recognized Firefighter 1 Pro Board certification, and over 30% have achieved Firefighter 2 certification, collectively completing over 200 hours of formal training. Members also complete federally mandated Hazardous Materials Operations training. The Department is supported by 18 administrative volunteers and operates a Cadet/Junior program, preparing local youth to transition into full volunteer firefighter roles when they reach age 18.</a:t>
            </a:r>
          </a:p>
          <a:p>
            <a:pPr algn="just"/>
            <a:endParaRPr lang="en-US"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In 2025, real estate taxes are expected to bring in $242,500.00. With the proposed increase, will generate approximately $273,000 in 2026.</a:t>
            </a:r>
          </a:p>
          <a:p>
            <a:pPr algn="just"/>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23</a:t>
            </a:fld>
            <a:endParaRPr lang="en-US"/>
          </a:p>
        </p:txBody>
      </p:sp>
    </p:spTree>
    <p:extLst>
      <p:ext uri="{BB962C8B-B14F-4D97-AF65-F5344CB8AC3E}">
        <p14:creationId xmlns:p14="http://schemas.microsoft.com/office/powerpoint/2010/main" val="406202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Township levies a .15% earned income tax that will generate approximately $1,030,000 in 2026. The tax was initially established in 2006 through resolution to support the conservation of open space and manage growth and development. The tax was later solidified via referendum to finance the purchase of open space and development rights. </a:t>
            </a:r>
            <a:r>
              <a:rPr lang="en-US" sz="1200" i="1" kern="1200" dirty="0">
                <a:solidFill>
                  <a:schemeClr val="tx1"/>
                </a:solidFill>
                <a:effectLst/>
                <a:latin typeface="+mn-lt"/>
                <a:ea typeface="+mn-ea"/>
                <a:cs typeface="+mn-cs"/>
              </a:rPr>
              <a:t>More recently, under the amendment Act 115 of 2013, the statute was updated so that voter-approved open space taxes may also be used to develop, improve, design, engineer, and maintain open space property – not solely to acquire land. This change allows the Township to use these funds for trail systems, passive recreation areas, and related improvements, expanding its ability to invest in community amenities beyond traditional open space acquisitions.</a:t>
            </a:r>
            <a:endParaRPr lang="en-US" sz="1200" kern="1200" dirty="0">
              <a:solidFill>
                <a:schemeClr val="tx1"/>
              </a:solidFill>
              <a:effectLst/>
              <a:latin typeface="+mn-lt"/>
              <a:ea typeface="+mn-ea"/>
              <a:cs typeface="+mn-cs"/>
            </a:endParaRPr>
          </a:p>
          <a:p>
            <a:pPr algn="just"/>
            <a:endParaRPr lang="en-US" dirty="0"/>
          </a:p>
          <a:p>
            <a:pPr algn="just" defTabSz="931774">
              <a:defRPr/>
            </a:pPr>
            <a:r>
              <a:rPr lang="en-US" dirty="0"/>
              <a:t>The Township currently has close to 1,600 acres of permanently preserved open space, 2,08 acres of agricultural security area land (which defers taxes for undeveloped agricultural land), and conservation easements on 82 acres.</a:t>
            </a:r>
          </a:p>
        </p:txBody>
      </p:sp>
      <p:sp>
        <p:nvSpPr>
          <p:cNvPr id="4" name="Slide Number Placeholder 3"/>
          <p:cNvSpPr>
            <a:spLocks noGrp="1"/>
          </p:cNvSpPr>
          <p:nvPr>
            <p:ph type="sldNum" sz="quarter" idx="5"/>
          </p:nvPr>
        </p:nvSpPr>
        <p:spPr/>
        <p:txBody>
          <a:bodyPr/>
          <a:lstStyle/>
          <a:p>
            <a:fld id="{EA913462-A3EB-4F33-BAC7-D1EB2BE8514B}" type="slidenum">
              <a:rPr lang="en-US" smtClean="0"/>
              <a:t>24</a:t>
            </a:fld>
            <a:endParaRPr lang="en-US"/>
          </a:p>
        </p:txBody>
      </p:sp>
    </p:spTree>
    <p:extLst>
      <p:ext uri="{BB962C8B-B14F-4D97-AF65-F5344CB8AC3E}">
        <p14:creationId xmlns:p14="http://schemas.microsoft.com/office/powerpoint/2010/main" val="2543966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1" dirty="0"/>
              <a:t>342 Moyer Road: The Township applied for $250,000 through the DCED Greenways, Trails &amp; Recreation Program, with award announcements expected in early 2026.  </a:t>
            </a:r>
            <a:r>
              <a:rPr lang="en-US" b="1" i="1" dirty="0"/>
              <a:t>The appropriation in the 2026 Budget reflects the full cost if no grant funding is secured.</a:t>
            </a:r>
          </a:p>
          <a:p>
            <a:pPr algn="just"/>
            <a:endParaRPr lang="en-US" i="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i="1" dirty="0"/>
              <a:t>Wassmer: To date, the Township has applied for $500,000 in grant funding: $250,000 through the </a:t>
            </a:r>
            <a:r>
              <a:rPr lang="en-US" i="1" dirty="0" err="1"/>
              <a:t>Montco</a:t>
            </a:r>
            <a:r>
              <a:rPr lang="en-US" i="1" dirty="0"/>
              <a:t> 2040 Implementation Grant Program (awarded) and $250,000 through the Department of Conservation &amp; Natural Resources (DCNR) (award announcements expected this fall). </a:t>
            </a:r>
            <a:r>
              <a:rPr lang="en-US" b="1" i="1" dirty="0"/>
              <a:t>The appropriation in the 2026 Budget reflects the full cost if no further grant funding is secured.</a:t>
            </a:r>
            <a:endParaRPr lang="en-US" b="1" dirty="0"/>
          </a:p>
          <a:p>
            <a:pPr algn="just"/>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25</a:t>
            </a:fld>
            <a:endParaRPr lang="en-US"/>
          </a:p>
        </p:txBody>
      </p:sp>
    </p:spTree>
    <p:extLst>
      <p:ext uri="{BB962C8B-B14F-4D97-AF65-F5344CB8AC3E}">
        <p14:creationId xmlns:p14="http://schemas.microsoft.com/office/powerpoint/2010/main" val="137854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26</a:t>
            </a:fld>
            <a:endParaRPr lang="en-US"/>
          </a:p>
        </p:txBody>
      </p:sp>
    </p:spTree>
    <p:extLst>
      <p:ext uri="{BB962C8B-B14F-4D97-AF65-F5344CB8AC3E}">
        <p14:creationId xmlns:p14="http://schemas.microsoft.com/office/powerpoint/2010/main" val="124451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dirty="0">
                <a:solidFill>
                  <a:schemeClr val="tx1"/>
                </a:solidFill>
                <a:effectLst/>
                <a:latin typeface="+mn-lt"/>
                <a:ea typeface="+mn-ea"/>
                <a:cs typeface="+mn-cs"/>
              </a:rPr>
              <a:t>The proposed fund is supported by 0.135 mills, which is projected to generate approximately $104,000 in 2026. This amount will continue to support the Township’s four primary ambulance companies, ensuring dependable emergency medical coverage for residents.</a:t>
            </a:r>
          </a:p>
          <a:p>
            <a:pPr algn="just"/>
            <a:r>
              <a:rPr lang="en-US" sz="1200" kern="1200" dirty="0">
                <a:solidFill>
                  <a:schemeClr val="tx1"/>
                </a:solidFill>
                <a:effectLst/>
                <a:latin typeface="+mn-lt"/>
                <a:ea typeface="+mn-ea"/>
                <a:cs typeface="+mn-cs"/>
              </a:rPr>
              <a:t> </a:t>
            </a:r>
          </a:p>
          <a:p>
            <a:pPr algn="just"/>
            <a:r>
              <a:rPr lang="en-US" sz="1200" kern="1200" dirty="0">
                <a:solidFill>
                  <a:schemeClr val="tx1"/>
                </a:solidFill>
                <a:effectLst/>
                <a:latin typeface="+mn-lt"/>
                <a:ea typeface="+mn-ea"/>
                <a:cs typeface="+mn-cs"/>
              </a:rPr>
              <a:t>The EMS Fund complements other funding mechanisms, such as the Fire Protection Fund and Local Services Tax, to help distribute the cost of essential public safety services more equitably among property owners and those who work in and benefit from services within the Township.</a:t>
            </a:r>
          </a:p>
          <a:p>
            <a:pPr algn="just"/>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27</a:t>
            </a:fld>
            <a:endParaRPr lang="en-US"/>
          </a:p>
        </p:txBody>
      </p:sp>
    </p:spTree>
    <p:extLst>
      <p:ext uri="{BB962C8B-B14F-4D97-AF65-F5344CB8AC3E}">
        <p14:creationId xmlns:p14="http://schemas.microsoft.com/office/powerpoint/2010/main" val="4043167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AAF14-EEF4-80A3-15B6-64B87FFA6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34556-88A1-BCC6-7AE7-7A11097AA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F17D2E-9D83-ED30-4322-8D01082D197C}"/>
              </a:ext>
            </a:extLst>
          </p:cNvPr>
          <p:cNvSpPr>
            <a:spLocks noGrp="1"/>
          </p:cNvSpPr>
          <p:nvPr>
            <p:ph type="body" idx="1"/>
          </p:nvPr>
        </p:nvSpPr>
        <p:spPr/>
        <p:txBody>
          <a:bodyPr/>
          <a:lstStyle/>
          <a:p>
            <a:pPr algn="just"/>
            <a:r>
              <a:rPr lang="en-US" dirty="0"/>
              <a:t>The Sewer Operating Fund functions as an enterprise fund under a lease agreement between the Township and the New Hanover Township Authority. While the Authority Board sets the sewer rates, the Board of Supervisors approves the budget, and the Township Manager oversees the Authority’s employees.</a:t>
            </a:r>
          </a:p>
          <a:p>
            <a:pPr algn="just"/>
            <a:endParaRPr lang="en-US" dirty="0"/>
          </a:p>
        </p:txBody>
      </p:sp>
      <p:sp>
        <p:nvSpPr>
          <p:cNvPr id="4" name="Slide Number Placeholder 3">
            <a:extLst>
              <a:ext uri="{FF2B5EF4-FFF2-40B4-BE49-F238E27FC236}">
                <a16:creationId xmlns:a16="http://schemas.microsoft.com/office/drawing/2014/main" id="{0E3D4F03-FBD0-6481-7B7F-648747F4A630}"/>
              </a:ext>
            </a:extLst>
          </p:cNvPr>
          <p:cNvSpPr>
            <a:spLocks noGrp="1"/>
          </p:cNvSpPr>
          <p:nvPr>
            <p:ph type="sldNum" sz="quarter" idx="5"/>
          </p:nvPr>
        </p:nvSpPr>
        <p:spPr/>
        <p:txBody>
          <a:bodyPr/>
          <a:lstStyle/>
          <a:p>
            <a:fld id="{EA913462-A3EB-4F33-BAC7-D1EB2BE8514B}" type="slidenum">
              <a:rPr lang="en-US" smtClean="0"/>
              <a:t>28</a:t>
            </a:fld>
            <a:endParaRPr lang="en-US"/>
          </a:p>
        </p:txBody>
      </p:sp>
    </p:spTree>
    <p:extLst>
      <p:ext uri="{BB962C8B-B14F-4D97-AF65-F5344CB8AC3E}">
        <p14:creationId xmlns:p14="http://schemas.microsoft.com/office/powerpoint/2010/main" val="1704449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2020 loan ends in 2030.</a:t>
            </a:r>
          </a:p>
        </p:txBody>
      </p:sp>
      <p:sp>
        <p:nvSpPr>
          <p:cNvPr id="4" name="Slide Number Placeholder 3"/>
          <p:cNvSpPr>
            <a:spLocks noGrp="1"/>
          </p:cNvSpPr>
          <p:nvPr>
            <p:ph type="sldNum" sz="quarter" idx="5"/>
          </p:nvPr>
        </p:nvSpPr>
        <p:spPr/>
        <p:txBody>
          <a:bodyPr/>
          <a:lstStyle/>
          <a:p>
            <a:fld id="{EA913462-A3EB-4F33-BAC7-D1EB2BE8514B}" type="slidenum">
              <a:rPr lang="en-US" smtClean="0"/>
              <a:t>29</a:t>
            </a:fld>
            <a:endParaRPr lang="en-US"/>
          </a:p>
        </p:txBody>
      </p:sp>
    </p:spTree>
    <p:extLst>
      <p:ext uri="{BB962C8B-B14F-4D97-AF65-F5344CB8AC3E}">
        <p14:creationId xmlns:p14="http://schemas.microsoft.com/office/powerpoint/2010/main" val="350161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dirty="0"/>
              <a:t>The Letter of Transmittal provides an overview of the budget in a narrative format, offering insights into significant trends, key factors influencing the budget and areas of financial importance. It aims to guide the Board of Supervisors, township staff, and residents through the budgetary process by highlighting programmatic and service-related priorities, cash flow, and revenue-expenditure projections.</a:t>
            </a:r>
          </a:p>
          <a:p>
            <a:pPr algn="just" defTabSz="931774">
              <a:defRPr/>
            </a:pPr>
            <a:endParaRPr lang="en-US" dirty="0"/>
          </a:p>
          <a:p>
            <a:pPr algn="just" defTabSz="931774">
              <a:defRPr/>
            </a:pPr>
            <a:r>
              <a:rPr lang="en-US" dirty="0"/>
              <a:t>The 2026 Budget proposal details 15 distinct funds, each outlining anticipated revenues and planned expenditures for the year in line-item format. The historical data includes a three-year overview of actual (audited) revenues and expenditures, alongside estimated year-end figures for the current year. These figures help identify trends, while beginning and ending fund balances provide an understanding of the Township’s cash position. A summary of the General Fund, highlighting its revenue and expenditure categories, offers a clear view of the Township’s largest operating budget. This is followed by an aggregated summary of all funds, providing a broad financial picture of the Township.</a:t>
            </a:r>
          </a:p>
          <a:p>
            <a:pPr algn="just" defTabSz="931774">
              <a:defRPr/>
            </a:pPr>
            <a:endParaRPr lang="en-US" dirty="0"/>
          </a:p>
          <a:p>
            <a:pPr algn="just" defTabSz="931774">
              <a:defRPr/>
            </a:pPr>
            <a:r>
              <a:rPr lang="en-US" dirty="0"/>
              <a:t>The budget schedules offer additional granularity for individual line items across all operating budgets.</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a:t>
            </a:fld>
            <a:endParaRPr lang="en-US"/>
          </a:p>
        </p:txBody>
      </p:sp>
    </p:spTree>
    <p:extLst>
      <p:ext uri="{BB962C8B-B14F-4D97-AF65-F5344CB8AC3E}">
        <p14:creationId xmlns:p14="http://schemas.microsoft.com/office/powerpoint/2010/main" val="3378477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56E3-DB78-28F6-E813-C124B378D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E7B12-306B-5C91-3D86-2A671A461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353CC-CC3A-02A8-FEFA-5FC7713F9DD9}"/>
              </a:ext>
            </a:extLst>
          </p:cNvPr>
          <p:cNvSpPr>
            <a:spLocks noGrp="1"/>
          </p:cNvSpPr>
          <p:nvPr>
            <p:ph type="body" idx="1"/>
          </p:nvPr>
        </p:nvSpPr>
        <p:spPr/>
        <p:txBody>
          <a:bodyPr/>
          <a:lstStyle/>
          <a:p>
            <a:pPr algn="just"/>
            <a:r>
              <a:rPr lang="en-US" b="1" dirty="0"/>
              <a:t>AROUND $670,00 IN EXPENSES</a:t>
            </a:r>
          </a:p>
          <a:p>
            <a:pPr algn="just"/>
            <a:endParaRPr lang="en-US" b="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t>(</a:t>
            </a:r>
            <a:r>
              <a:rPr lang="en-US" sz="1200" i="1" kern="1200" dirty="0">
                <a:solidFill>
                  <a:schemeClr val="tx1"/>
                </a:solidFill>
                <a:effectLst/>
                <a:latin typeface="+mn-lt"/>
                <a:ea typeface="+mn-ea"/>
                <a:cs typeface="+mn-cs"/>
              </a:rPr>
              <a:t>The Authority submitted a Local Share Account grant application in 2024, with award announcements expected this fall. If approved, the grant would cover this project, removing the need for funding from the Capital Reserve Fund.)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lgn="just"/>
            <a:r>
              <a:rPr lang="en-US" sz="1200" b="1" kern="1200" dirty="0">
                <a:solidFill>
                  <a:schemeClr val="tx1"/>
                </a:solidFill>
                <a:effectLst/>
                <a:latin typeface="+mn-lt"/>
                <a:ea typeface="+mn-ea"/>
                <a:cs typeface="+mn-cs"/>
              </a:rPr>
              <a:t>Building Painting Project (Year 2 of 4)</a:t>
            </a:r>
            <a:r>
              <a:rPr lang="en-US" sz="1200" kern="1200" dirty="0">
                <a:solidFill>
                  <a:schemeClr val="tx1"/>
                </a:solidFill>
                <a:effectLst/>
                <a:latin typeface="+mn-lt"/>
                <a:ea typeface="+mn-ea"/>
                <a:cs typeface="+mn-cs"/>
              </a:rPr>
              <a:t>: Paint the top floor walls and apply epoxy coating to the floors; basement walls will be painted, but floors will remain concrete due to water exposure.</a:t>
            </a:r>
          </a:p>
          <a:p>
            <a:pPr lvl="0" algn="just"/>
            <a:r>
              <a:rPr lang="en-US" sz="1200" b="1" kern="1200" dirty="0">
                <a:solidFill>
                  <a:schemeClr val="tx1"/>
                </a:solidFill>
                <a:effectLst/>
                <a:latin typeface="+mn-lt"/>
                <a:ea typeface="+mn-ea"/>
                <a:cs typeface="+mn-cs"/>
              </a:rPr>
              <a:t>Swamp Creek Pump Station Bypass Connection</a:t>
            </a:r>
            <a:r>
              <a:rPr lang="en-US" sz="1200" kern="1200" dirty="0">
                <a:solidFill>
                  <a:schemeClr val="tx1"/>
                </a:solidFill>
                <a:effectLst/>
                <a:latin typeface="+mn-lt"/>
                <a:ea typeface="+mn-ea"/>
                <a:cs typeface="+mn-cs"/>
              </a:rPr>
              <a:t>: Complete a bypass to prevent system backups during planned or unplanned pump outages. The bypass allows continuous flow, protecting public health and the environment by preventing untreated wastewater spills and contamination of nearby land or water. This ensures crews can safely perform maintenance or repairs without shutting down the entire system.</a:t>
            </a:r>
          </a:p>
          <a:p>
            <a:pPr lvl="0" algn="just"/>
            <a:r>
              <a:rPr lang="en-US" sz="1200" b="1" kern="1200" dirty="0">
                <a:solidFill>
                  <a:schemeClr val="tx1"/>
                </a:solidFill>
                <a:effectLst/>
                <a:latin typeface="+mn-lt"/>
                <a:ea typeface="+mn-ea"/>
                <a:cs typeface="+mn-cs"/>
              </a:rPr>
              <a:t>Shop Jib Crane</a:t>
            </a:r>
            <a:r>
              <a:rPr lang="en-US" sz="1200" kern="1200" dirty="0">
                <a:solidFill>
                  <a:schemeClr val="tx1"/>
                </a:solidFill>
                <a:effectLst/>
                <a:latin typeface="+mn-lt"/>
                <a:ea typeface="+mn-ea"/>
                <a:cs typeface="+mn-cs"/>
              </a:rPr>
              <a:t>: Purchase a crane to improve material handling in confined areas. This allows workers to lift and move heavy items safely and efficiently without relying on a forklift, particularly in tight spaces.</a:t>
            </a:r>
          </a:p>
          <a:p>
            <a:pPr algn="just"/>
            <a:endParaRPr lang="en-US" dirty="0"/>
          </a:p>
        </p:txBody>
      </p:sp>
      <p:sp>
        <p:nvSpPr>
          <p:cNvPr id="4" name="Slide Number Placeholder 3">
            <a:extLst>
              <a:ext uri="{FF2B5EF4-FFF2-40B4-BE49-F238E27FC236}">
                <a16:creationId xmlns:a16="http://schemas.microsoft.com/office/drawing/2014/main" id="{A56F1B62-12D5-59BF-40F0-AD507EEA6036}"/>
              </a:ext>
            </a:extLst>
          </p:cNvPr>
          <p:cNvSpPr>
            <a:spLocks noGrp="1"/>
          </p:cNvSpPr>
          <p:nvPr>
            <p:ph type="sldNum" sz="quarter" idx="5"/>
          </p:nvPr>
        </p:nvSpPr>
        <p:spPr/>
        <p:txBody>
          <a:bodyPr/>
          <a:lstStyle/>
          <a:p>
            <a:fld id="{EA913462-A3EB-4F33-BAC7-D1EB2BE8514B}" type="slidenum">
              <a:rPr lang="en-US" smtClean="0"/>
              <a:t>30</a:t>
            </a:fld>
            <a:endParaRPr lang="en-US"/>
          </a:p>
        </p:txBody>
      </p:sp>
    </p:spTree>
    <p:extLst>
      <p:ext uri="{BB962C8B-B14F-4D97-AF65-F5344CB8AC3E}">
        <p14:creationId xmlns:p14="http://schemas.microsoft.com/office/powerpoint/2010/main" val="1391676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3AE2D-BE56-6D2F-5ED3-E74BD5CF83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F4224-2913-3D8E-BAF4-1E8B671E5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1CD17-CD9F-87A2-50B2-DA8044C9ABD8}"/>
              </a:ext>
            </a:extLst>
          </p:cNvPr>
          <p:cNvSpPr>
            <a:spLocks noGrp="1"/>
          </p:cNvSpPr>
          <p:nvPr>
            <p:ph type="body" idx="1"/>
          </p:nvPr>
        </p:nvSpPr>
        <p:spPr/>
        <p:txBody>
          <a:bodyPr/>
          <a:lstStyle/>
          <a:p>
            <a:pPr lvl="0" algn="just"/>
            <a:r>
              <a:rPr lang="en-US" sz="1200" b="1" kern="1200" dirty="0">
                <a:solidFill>
                  <a:schemeClr val="tx1"/>
                </a:solidFill>
                <a:effectLst/>
                <a:latin typeface="+mn-lt"/>
                <a:ea typeface="+mn-ea"/>
                <a:cs typeface="+mn-cs"/>
              </a:rPr>
              <a:t>Building Painting Project (Year 2 of 4)</a:t>
            </a:r>
            <a:r>
              <a:rPr lang="en-US" sz="1200" kern="1200" dirty="0">
                <a:solidFill>
                  <a:schemeClr val="tx1"/>
                </a:solidFill>
                <a:effectLst/>
                <a:latin typeface="+mn-lt"/>
                <a:ea typeface="+mn-ea"/>
                <a:cs typeface="+mn-cs"/>
              </a:rPr>
              <a:t>: Paint the top floor walls and apply epoxy coating to the floors; basement walls will be painted, but floors will remain concrete due to water exposure.</a:t>
            </a:r>
          </a:p>
          <a:p>
            <a:pPr lvl="0" algn="just"/>
            <a:r>
              <a:rPr lang="en-US" sz="1200" b="1" kern="1200" dirty="0">
                <a:solidFill>
                  <a:schemeClr val="tx1"/>
                </a:solidFill>
                <a:effectLst/>
                <a:latin typeface="+mn-lt"/>
                <a:ea typeface="+mn-ea"/>
                <a:cs typeface="+mn-cs"/>
              </a:rPr>
              <a:t>Swamp Creek Pump Station Bypass Connection</a:t>
            </a:r>
            <a:r>
              <a:rPr lang="en-US" sz="1200" kern="1200" dirty="0">
                <a:solidFill>
                  <a:schemeClr val="tx1"/>
                </a:solidFill>
                <a:effectLst/>
                <a:latin typeface="+mn-lt"/>
                <a:ea typeface="+mn-ea"/>
                <a:cs typeface="+mn-cs"/>
              </a:rPr>
              <a:t>: Complete a bypass to prevent system backups during planned or unplanned pump outages. The bypass allows continuous flow, protecting public health and the environment by preventing untreated wastewater spills and contamination of nearby land or water. This ensures crews can safely perform maintenance or repairs without shutting down the entire system.</a:t>
            </a:r>
          </a:p>
          <a:p>
            <a:pPr lvl="0" algn="just"/>
            <a:r>
              <a:rPr lang="en-US" sz="1200" b="1" kern="1200" dirty="0">
                <a:solidFill>
                  <a:schemeClr val="tx1"/>
                </a:solidFill>
                <a:effectLst/>
                <a:latin typeface="+mn-lt"/>
                <a:ea typeface="+mn-ea"/>
                <a:cs typeface="+mn-cs"/>
              </a:rPr>
              <a:t>Shop Jib Crane</a:t>
            </a:r>
            <a:r>
              <a:rPr lang="en-US" sz="1200" kern="1200" dirty="0">
                <a:solidFill>
                  <a:schemeClr val="tx1"/>
                </a:solidFill>
                <a:effectLst/>
                <a:latin typeface="+mn-lt"/>
                <a:ea typeface="+mn-ea"/>
                <a:cs typeface="+mn-cs"/>
              </a:rPr>
              <a:t>: Purchase a crane to improve material handling in confined areas. This allows workers to lift and move heavy items safely and efficiently without relying on a forklift, particularly in tight spaces.</a:t>
            </a:r>
          </a:p>
          <a:p>
            <a:pPr algn="just"/>
            <a:endParaRPr lang="en-US" dirty="0"/>
          </a:p>
        </p:txBody>
      </p:sp>
      <p:sp>
        <p:nvSpPr>
          <p:cNvPr id="4" name="Slide Number Placeholder 3">
            <a:extLst>
              <a:ext uri="{FF2B5EF4-FFF2-40B4-BE49-F238E27FC236}">
                <a16:creationId xmlns:a16="http://schemas.microsoft.com/office/drawing/2014/main" id="{D9CC2C83-5720-9706-0ECE-46BCC22A1500}"/>
              </a:ext>
            </a:extLst>
          </p:cNvPr>
          <p:cNvSpPr>
            <a:spLocks noGrp="1"/>
          </p:cNvSpPr>
          <p:nvPr>
            <p:ph type="sldNum" sz="quarter" idx="5"/>
          </p:nvPr>
        </p:nvSpPr>
        <p:spPr/>
        <p:txBody>
          <a:bodyPr/>
          <a:lstStyle/>
          <a:p>
            <a:fld id="{EA913462-A3EB-4F33-BAC7-D1EB2BE8514B}" type="slidenum">
              <a:rPr lang="en-US" smtClean="0"/>
              <a:t>31</a:t>
            </a:fld>
            <a:endParaRPr lang="en-US"/>
          </a:p>
        </p:txBody>
      </p:sp>
    </p:spTree>
    <p:extLst>
      <p:ext uri="{BB962C8B-B14F-4D97-AF65-F5344CB8AC3E}">
        <p14:creationId xmlns:p14="http://schemas.microsoft.com/office/powerpoint/2010/main" val="2110609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Planned improvements include installing separate left-turn lanes with a minimum of 75 feet of storage in both directions along Swamp Pike at New Hanover Square Road, constructing an eastbound left-turn lane at Wagner Road aligned with the existing westbound lane, and restriping the Swamp Pike Bridge to accommodate the new lanes and 5-foot-wide pedestrian-accessible shoulders.</a:t>
            </a:r>
          </a:p>
          <a:p>
            <a:pPr algn="just"/>
            <a:endParaRPr lang="en-US" dirty="0"/>
          </a:p>
          <a:p>
            <a:pPr algn="just"/>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32</a:t>
            </a:fld>
            <a:endParaRPr lang="en-US"/>
          </a:p>
        </p:txBody>
      </p:sp>
    </p:spTree>
    <p:extLst>
      <p:ext uri="{BB962C8B-B14F-4D97-AF65-F5344CB8AC3E}">
        <p14:creationId xmlns:p14="http://schemas.microsoft.com/office/powerpoint/2010/main" val="2202842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E8D8E-8122-A2C9-EED8-05BE062F6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6E280-B00D-9F9F-7D43-366495938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0CF1A-01F1-DC7C-E8F4-747C3C733F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9704B9-C5F7-5D97-032B-BB6BC0635722}"/>
              </a:ext>
            </a:extLst>
          </p:cNvPr>
          <p:cNvSpPr>
            <a:spLocks noGrp="1"/>
          </p:cNvSpPr>
          <p:nvPr>
            <p:ph type="sldNum" sz="quarter" idx="5"/>
          </p:nvPr>
        </p:nvSpPr>
        <p:spPr/>
        <p:txBody>
          <a:bodyPr/>
          <a:lstStyle/>
          <a:p>
            <a:fld id="{EA913462-A3EB-4F33-BAC7-D1EB2BE8514B}" type="slidenum">
              <a:rPr lang="en-US" smtClean="0"/>
              <a:t>33</a:t>
            </a:fld>
            <a:endParaRPr lang="en-US"/>
          </a:p>
        </p:txBody>
      </p:sp>
    </p:spTree>
    <p:extLst>
      <p:ext uri="{BB962C8B-B14F-4D97-AF65-F5344CB8AC3E}">
        <p14:creationId xmlns:p14="http://schemas.microsoft.com/office/powerpoint/2010/main" val="1368897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F5ECC-9F03-19ED-694E-D4D3EDA70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17E7F-8989-0F73-295A-83F75B408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D2EE2-70CE-093F-94C3-7DC3BB5DFD2A}"/>
              </a:ext>
            </a:extLst>
          </p:cNvPr>
          <p:cNvSpPr>
            <a:spLocks noGrp="1"/>
          </p:cNvSpPr>
          <p:nvPr>
            <p:ph type="body" idx="1"/>
          </p:nvPr>
        </p:nvSpPr>
        <p:spPr/>
        <p:txBody>
          <a:bodyPr/>
          <a:lstStyle/>
          <a:p>
            <a:pPr algn="just"/>
            <a:r>
              <a:rPr lang="en-US" b="1" dirty="0"/>
              <a:t>$137,000 IN TOTAL EXPENSES ($135K for the equipment)</a:t>
            </a:r>
          </a:p>
          <a:p>
            <a:pPr algn="just"/>
            <a:endParaRPr lang="en-US" b="1" dirty="0"/>
          </a:p>
          <a:p>
            <a:pPr lvl="0" algn="just"/>
            <a:r>
              <a:rPr lang="en-US" sz="1200" b="1" kern="1200" dirty="0">
                <a:solidFill>
                  <a:schemeClr val="tx1"/>
                </a:solidFill>
                <a:effectLst/>
                <a:latin typeface="+mn-lt"/>
                <a:ea typeface="+mn-ea"/>
                <a:cs typeface="+mn-cs"/>
              </a:rPr>
              <a:t>Pickup Truck Replacement:</a:t>
            </a:r>
            <a:r>
              <a:rPr lang="en-US" sz="1200" kern="1200" dirty="0">
                <a:solidFill>
                  <a:schemeClr val="tx1"/>
                </a:solidFill>
                <a:effectLst/>
                <a:latin typeface="+mn-lt"/>
                <a:ea typeface="+mn-ea"/>
                <a:cs typeface="+mn-cs"/>
              </a:rPr>
              <a:t> Replace the current 16-year-old truck, which serves as the roadside spraying vehicle and is used for service and snowplowing. The existing truck has rust issues on the body and frame and is experiencing wiring problems.</a:t>
            </a:r>
          </a:p>
          <a:p>
            <a:pPr lvl="0" algn="just"/>
            <a:r>
              <a:rPr lang="en-US" sz="1200" b="1" kern="1200" dirty="0">
                <a:solidFill>
                  <a:schemeClr val="tx1"/>
                </a:solidFill>
                <a:effectLst/>
                <a:latin typeface="+mn-lt"/>
                <a:ea typeface="+mn-ea"/>
                <a:cs typeface="+mn-cs"/>
              </a:rPr>
              <a:t>Large Equipment Trailer Replacement:</a:t>
            </a:r>
            <a:r>
              <a:rPr lang="en-US" sz="1200" kern="1200" dirty="0">
                <a:solidFill>
                  <a:schemeClr val="tx1"/>
                </a:solidFill>
                <a:effectLst/>
                <a:latin typeface="+mn-lt"/>
                <a:ea typeface="+mn-ea"/>
                <a:cs typeface="+mn-cs"/>
              </a:rPr>
              <a:t> Acquire a new trailer with increased capacity and a steeper incline to improve safety when loading and unloading equipment. The current 12-year-old trailer has brake issues and challenges safely handling larger equipment.</a:t>
            </a:r>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834E2F9D-8826-F383-E2AD-8FFEB1E02C09}"/>
              </a:ext>
            </a:extLst>
          </p:cNvPr>
          <p:cNvSpPr>
            <a:spLocks noGrp="1"/>
          </p:cNvSpPr>
          <p:nvPr>
            <p:ph type="sldNum" sz="quarter" idx="5"/>
          </p:nvPr>
        </p:nvSpPr>
        <p:spPr/>
        <p:txBody>
          <a:bodyPr/>
          <a:lstStyle/>
          <a:p>
            <a:fld id="{EA913462-A3EB-4F33-BAC7-D1EB2BE8514B}" type="slidenum">
              <a:rPr lang="en-US" smtClean="0"/>
              <a:t>34</a:t>
            </a:fld>
            <a:endParaRPr lang="en-US"/>
          </a:p>
        </p:txBody>
      </p:sp>
    </p:spTree>
    <p:extLst>
      <p:ext uri="{BB962C8B-B14F-4D97-AF65-F5344CB8AC3E}">
        <p14:creationId xmlns:p14="http://schemas.microsoft.com/office/powerpoint/2010/main" val="2801677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9EAB7-FD91-8BA5-5E72-29E38F34D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2326C-A06D-C198-19E5-CE6AE8A653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A2029-6ECA-E662-957F-7A32AD1FA005}"/>
              </a:ext>
            </a:extLst>
          </p:cNvPr>
          <p:cNvSpPr>
            <a:spLocks noGrp="1"/>
          </p:cNvSpPr>
          <p:nvPr>
            <p:ph type="body" idx="1"/>
          </p:nvPr>
        </p:nvSpPr>
        <p:spPr/>
        <p:txBody>
          <a:bodyPr/>
          <a:lstStyle/>
          <a:p>
            <a:pPr lvl="0" algn="just"/>
            <a:r>
              <a:rPr lang="en-US" sz="1200" b="1" kern="1200" dirty="0">
                <a:solidFill>
                  <a:schemeClr val="tx1"/>
                </a:solidFill>
                <a:effectLst/>
                <a:latin typeface="+mn-lt"/>
                <a:ea typeface="+mn-ea"/>
                <a:cs typeface="+mn-cs"/>
              </a:rPr>
              <a:t>Pickup Truck Replacement:</a:t>
            </a:r>
            <a:r>
              <a:rPr lang="en-US" sz="1200" kern="1200" dirty="0">
                <a:solidFill>
                  <a:schemeClr val="tx1"/>
                </a:solidFill>
                <a:effectLst/>
                <a:latin typeface="+mn-lt"/>
                <a:ea typeface="+mn-ea"/>
                <a:cs typeface="+mn-cs"/>
              </a:rPr>
              <a:t> Replace the current 16-year-old truck, which serves as the roadside spraying vehicle and is used for service and snowplowing. The existing truck has rust issues on the body and frame and is experiencing wiring problems.</a:t>
            </a:r>
          </a:p>
          <a:p>
            <a:pPr lvl="0" algn="just"/>
            <a:r>
              <a:rPr lang="en-US" sz="1200" b="1" kern="1200" dirty="0">
                <a:solidFill>
                  <a:schemeClr val="tx1"/>
                </a:solidFill>
                <a:effectLst/>
                <a:latin typeface="+mn-lt"/>
                <a:ea typeface="+mn-ea"/>
                <a:cs typeface="+mn-cs"/>
              </a:rPr>
              <a:t>Large Equipment Trailer Replacement:</a:t>
            </a:r>
            <a:r>
              <a:rPr lang="en-US" sz="1200" kern="1200" dirty="0">
                <a:solidFill>
                  <a:schemeClr val="tx1"/>
                </a:solidFill>
                <a:effectLst/>
                <a:latin typeface="+mn-lt"/>
                <a:ea typeface="+mn-ea"/>
                <a:cs typeface="+mn-cs"/>
              </a:rPr>
              <a:t> Acquire a new trailer with increased capacity and a steeper incline to improve safety when loading and unloading equipment. The current 12-year-old trailer has brake issues and challenges safely handling larger equipment.</a:t>
            </a:r>
          </a:p>
          <a:p>
            <a:pPr algn="just"/>
            <a:endParaRPr lang="en-US" dirty="0"/>
          </a:p>
        </p:txBody>
      </p:sp>
      <p:sp>
        <p:nvSpPr>
          <p:cNvPr id="4" name="Slide Number Placeholder 3">
            <a:extLst>
              <a:ext uri="{FF2B5EF4-FFF2-40B4-BE49-F238E27FC236}">
                <a16:creationId xmlns:a16="http://schemas.microsoft.com/office/drawing/2014/main" id="{A1EA2EC4-5E9D-FEAC-5BE7-3AF1A6830599}"/>
              </a:ext>
            </a:extLst>
          </p:cNvPr>
          <p:cNvSpPr>
            <a:spLocks noGrp="1"/>
          </p:cNvSpPr>
          <p:nvPr>
            <p:ph type="sldNum" sz="quarter" idx="5"/>
          </p:nvPr>
        </p:nvSpPr>
        <p:spPr/>
        <p:txBody>
          <a:bodyPr/>
          <a:lstStyle/>
          <a:p>
            <a:fld id="{EA913462-A3EB-4F33-BAC7-D1EB2BE8514B}" type="slidenum">
              <a:rPr lang="en-US" smtClean="0"/>
              <a:t>35</a:t>
            </a:fld>
            <a:endParaRPr lang="en-US"/>
          </a:p>
        </p:txBody>
      </p:sp>
    </p:spTree>
    <p:extLst>
      <p:ext uri="{BB962C8B-B14F-4D97-AF65-F5344CB8AC3E}">
        <p14:creationId xmlns:p14="http://schemas.microsoft.com/office/powerpoint/2010/main" val="2739689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55179-DD4C-1C44-9C7B-B5B3A3C13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723C1-956C-8BE8-1B18-C3C9C01AC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38C3E-99FF-A0D1-20DF-CED846114A37}"/>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Debt Service Fund is a new, dedicated fund established to cover the remaining eight years of debt payments for the Municipal Building and Police Department Renovation Project. Once the loan is fully repaid, the Fund will sunset, giving a future Board the flexibility to reallocate the millage to other priorities, invest in capital improvements, or provide direct tax relief to residents.</a:t>
            </a:r>
          </a:p>
          <a:p>
            <a:pPr algn="just"/>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Debt Service Fund is supported by a 0.430-mill real estate tax, projected to generate approximately $331,000 in 2026. The total debt payment due in 2026, including principal and interest, is $321,500.</a:t>
            </a:r>
          </a:p>
          <a:p>
            <a:pPr algn="just"/>
            <a:endParaRPr lang="en-US" dirty="0"/>
          </a:p>
        </p:txBody>
      </p:sp>
      <p:sp>
        <p:nvSpPr>
          <p:cNvPr id="4" name="Slide Number Placeholder 3">
            <a:extLst>
              <a:ext uri="{FF2B5EF4-FFF2-40B4-BE49-F238E27FC236}">
                <a16:creationId xmlns:a16="http://schemas.microsoft.com/office/drawing/2014/main" id="{F9D23CB0-3E5F-CF4B-1DCF-9CC5FA4AD232}"/>
              </a:ext>
            </a:extLst>
          </p:cNvPr>
          <p:cNvSpPr>
            <a:spLocks noGrp="1"/>
          </p:cNvSpPr>
          <p:nvPr>
            <p:ph type="sldNum" sz="quarter" idx="5"/>
          </p:nvPr>
        </p:nvSpPr>
        <p:spPr/>
        <p:txBody>
          <a:bodyPr/>
          <a:lstStyle/>
          <a:p>
            <a:fld id="{EA913462-A3EB-4F33-BAC7-D1EB2BE8514B}" type="slidenum">
              <a:rPr lang="en-US" smtClean="0"/>
              <a:t>36</a:t>
            </a:fld>
            <a:endParaRPr lang="en-US"/>
          </a:p>
        </p:txBody>
      </p:sp>
    </p:spTree>
    <p:extLst>
      <p:ext uri="{BB962C8B-B14F-4D97-AF65-F5344CB8AC3E}">
        <p14:creationId xmlns:p14="http://schemas.microsoft.com/office/powerpoint/2010/main" val="3629261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6B41D-4A30-FE2B-3C43-2E8BF0F05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36AC9-F846-A4B3-0BC7-B918DB782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86A3A-12FB-A946-25D2-1FCF53CA70DB}"/>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General Fund has carried a significant share of the 2021 Municipal Building and Police Department Renovation Project – first using about $2.2 million in operating reserves, followed by the first four years of debt payments. To complete the final eight years, the proposed 2026 Budget establishes a Debt Service Fund, supported by 0.430 mills, dedicated solely to repaying that loan. This fund is temporary by design and will sunset once the debt is paid in full. At that time, a future Board may choose to reallocate the millage, fund other priorities, or provide direct tax relief. By using reserves to pay debt early and securing a favorable interest rate, the Township saved residents both in long-term tax exposure and in avoided financing costs.</a:t>
            </a:r>
          </a:p>
          <a:p>
            <a:pPr algn="just"/>
            <a:endParaRPr lang="en-US" dirty="0"/>
          </a:p>
        </p:txBody>
      </p:sp>
      <p:sp>
        <p:nvSpPr>
          <p:cNvPr id="4" name="Slide Number Placeholder 3">
            <a:extLst>
              <a:ext uri="{FF2B5EF4-FFF2-40B4-BE49-F238E27FC236}">
                <a16:creationId xmlns:a16="http://schemas.microsoft.com/office/drawing/2014/main" id="{8B52287C-E433-EA96-835B-C04C8528F906}"/>
              </a:ext>
            </a:extLst>
          </p:cNvPr>
          <p:cNvSpPr>
            <a:spLocks noGrp="1"/>
          </p:cNvSpPr>
          <p:nvPr>
            <p:ph type="sldNum" sz="quarter" idx="5"/>
          </p:nvPr>
        </p:nvSpPr>
        <p:spPr/>
        <p:txBody>
          <a:bodyPr/>
          <a:lstStyle/>
          <a:p>
            <a:fld id="{EA913462-A3EB-4F33-BAC7-D1EB2BE8514B}" type="slidenum">
              <a:rPr lang="en-US" smtClean="0"/>
              <a:t>37</a:t>
            </a:fld>
            <a:endParaRPr lang="en-US"/>
          </a:p>
        </p:txBody>
      </p:sp>
    </p:spTree>
    <p:extLst>
      <p:ext uri="{BB962C8B-B14F-4D97-AF65-F5344CB8AC3E}">
        <p14:creationId xmlns:p14="http://schemas.microsoft.com/office/powerpoint/2010/main" val="188640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63C63-0884-FF4C-C5D5-2502A76EC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B1C0D-E2D0-10D8-A1F9-36B7E98AE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F68CD-8A4E-28FF-8247-C59907AC0CFE}"/>
              </a:ext>
            </a:extLst>
          </p:cNvPr>
          <p:cNvSpPr>
            <a:spLocks noGrp="1"/>
          </p:cNvSpPr>
          <p:nvPr>
            <p:ph type="body" idx="1"/>
          </p:nvPr>
        </p:nvSpPr>
        <p:spPr/>
        <p:txBody>
          <a:bodyPr/>
          <a:lstStyle/>
          <a:p>
            <a:r>
              <a:rPr lang="en-US" dirty="0"/>
              <a:t> The 2020 loan ends in 2030.</a:t>
            </a:r>
          </a:p>
        </p:txBody>
      </p:sp>
      <p:sp>
        <p:nvSpPr>
          <p:cNvPr id="4" name="Slide Number Placeholder 3">
            <a:extLst>
              <a:ext uri="{FF2B5EF4-FFF2-40B4-BE49-F238E27FC236}">
                <a16:creationId xmlns:a16="http://schemas.microsoft.com/office/drawing/2014/main" id="{4E534ADA-C7AC-108A-736B-8CBF6404D3FD}"/>
              </a:ext>
            </a:extLst>
          </p:cNvPr>
          <p:cNvSpPr>
            <a:spLocks noGrp="1"/>
          </p:cNvSpPr>
          <p:nvPr>
            <p:ph type="sldNum" sz="quarter" idx="5"/>
          </p:nvPr>
        </p:nvSpPr>
        <p:spPr/>
        <p:txBody>
          <a:bodyPr/>
          <a:lstStyle/>
          <a:p>
            <a:fld id="{EA913462-A3EB-4F33-BAC7-D1EB2BE8514B}" type="slidenum">
              <a:rPr lang="en-US" smtClean="0"/>
              <a:t>38</a:t>
            </a:fld>
            <a:endParaRPr lang="en-US"/>
          </a:p>
        </p:txBody>
      </p:sp>
    </p:spTree>
    <p:extLst>
      <p:ext uri="{BB962C8B-B14F-4D97-AF65-F5344CB8AC3E}">
        <p14:creationId xmlns:p14="http://schemas.microsoft.com/office/powerpoint/2010/main" val="1885140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E0374-FA4D-691E-45D5-906D35741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2F410-4AEB-0841-A960-FF710D3B8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30747-A748-CC79-C7E7-4F00627A2E06}"/>
              </a:ext>
            </a:extLst>
          </p:cNvPr>
          <p:cNvSpPr>
            <a:spLocks noGrp="1"/>
          </p:cNvSpPr>
          <p:nvPr>
            <p:ph type="body" idx="1"/>
          </p:nvPr>
        </p:nvSpPr>
        <p:spPr/>
        <p:txBody>
          <a:bodyPr/>
          <a:lstStyle/>
          <a:p>
            <a:pPr algn="just"/>
            <a:r>
              <a:rPr lang="en-US" b="1" dirty="0"/>
              <a:t>$390,000 ANTICIPATED EXPENSES</a:t>
            </a:r>
          </a:p>
          <a:p>
            <a:pPr algn="just"/>
            <a:endParaRPr lang="en-US" b="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Township submitted a Local Share Account grant application in 2024 for three police vehicles; award announcements are expected this fall. If approved, the grant would cover these vehicle purchases, removing the need for funding from the Capital Reserve Fund in 2026, 2027, and 2028.</a:t>
            </a:r>
            <a:r>
              <a:rPr lang="en-US" sz="1200" kern="1200" dirty="0">
                <a:solidFill>
                  <a:schemeClr val="tx1"/>
                </a:solidFill>
                <a:effectLst/>
                <a:latin typeface="+mn-lt"/>
                <a:ea typeface="+mn-ea"/>
                <a:cs typeface="+mn-cs"/>
              </a:rPr>
              <a:t>)</a:t>
            </a:r>
          </a:p>
          <a:p>
            <a:pPr algn="just"/>
            <a:endParaRPr lang="en-US" dirty="0"/>
          </a:p>
        </p:txBody>
      </p:sp>
      <p:sp>
        <p:nvSpPr>
          <p:cNvPr id="4" name="Slide Number Placeholder 3">
            <a:extLst>
              <a:ext uri="{FF2B5EF4-FFF2-40B4-BE49-F238E27FC236}">
                <a16:creationId xmlns:a16="http://schemas.microsoft.com/office/drawing/2014/main" id="{917831B7-ECA8-7E11-57D3-4C7C179B8EB4}"/>
              </a:ext>
            </a:extLst>
          </p:cNvPr>
          <p:cNvSpPr>
            <a:spLocks noGrp="1"/>
          </p:cNvSpPr>
          <p:nvPr>
            <p:ph type="sldNum" sz="quarter" idx="5"/>
          </p:nvPr>
        </p:nvSpPr>
        <p:spPr/>
        <p:txBody>
          <a:bodyPr/>
          <a:lstStyle/>
          <a:p>
            <a:fld id="{EA913462-A3EB-4F33-BAC7-D1EB2BE8514B}" type="slidenum">
              <a:rPr lang="en-US" smtClean="0"/>
              <a:t>39</a:t>
            </a:fld>
            <a:endParaRPr lang="en-US"/>
          </a:p>
        </p:txBody>
      </p:sp>
    </p:spTree>
    <p:extLst>
      <p:ext uri="{BB962C8B-B14F-4D97-AF65-F5344CB8AC3E}">
        <p14:creationId xmlns:p14="http://schemas.microsoft.com/office/powerpoint/2010/main" val="166413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4</a:t>
            </a:fld>
            <a:endParaRPr lang="en-US"/>
          </a:p>
        </p:txBody>
      </p:sp>
    </p:spTree>
    <p:extLst>
      <p:ext uri="{BB962C8B-B14F-4D97-AF65-F5344CB8AC3E}">
        <p14:creationId xmlns:p14="http://schemas.microsoft.com/office/powerpoint/2010/main" val="2668924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73EA-AC12-7120-343E-5AC3CB13A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D5EFA-0B6A-8415-92B7-DE826B463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BF3D1-0939-02EE-C497-3879CC45D578}"/>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Township submitted a Local Share Account grant application in 2024 for three police vehicles; award announcements are expected this fall. If approved, the grant would cover these vehicle purchases, removing the need for funding from the Capital Reserve Fund in 2026, 2027, and 2028.</a:t>
            </a:r>
            <a:endParaRPr lang="en-US" sz="1200" kern="1200" dirty="0">
              <a:solidFill>
                <a:schemeClr val="tx1"/>
              </a:solidFill>
              <a:effectLst/>
              <a:latin typeface="+mn-lt"/>
              <a:ea typeface="+mn-ea"/>
              <a:cs typeface="+mn-cs"/>
            </a:endParaRPr>
          </a:p>
          <a:p>
            <a:pPr algn="just"/>
            <a:endParaRPr lang="en-US" dirty="0"/>
          </a:p>
        </p:txBody>
      </p:sp>
      <p:sp>
        <p:nvSpPr>
          <p:cNvPr id="4" name="Slide Number Placeholder 3">
            <a:extLst>
              <a:ext uri="{FF2B5EF4-FFF2-40B4-BE49-F238E27FC236}">
                <a16:creationId xmlns:a16="http://schemas.microsoft.com/office/drawing/2014/main" id="{DF07B951-E35B-7895-2705-81089400F980}"/>
              </a:ext>
            </a:extLst>
          </p:cNvPr>
          <p:cNvSpPr>
            <a:spLocks noGrp="1"/>
          </p:cNvSpPr>
          <p:nvPr>
            <p:ph type="sldNum" sz="quarter" idx="5"/>
          </p:nvPr>
        </p:nvSpPr>
        <p:spPr/>
        <p:txBody>
          <a:bodyPr/>
          <a:lstStyle/>
          <a:p>
            <a:fld id="{EA913462-A3EB-4F33-BAC7-D1EB2BE8514B}" type="slidenum">
              <a:rPr lang="en-US" smtClean="0"/>
              <a:t>40</a:t>
            </a:fld>
            <a:endParaRPr lang="en-US"/>
          </a:p>
        </p:txBody>
      </p:sp>
    </p:spTree>
    <p:extLst>
      <p:ext uri="{BB962C8B-B14F-4D97-AF65-F5344CB8AC3E}">
        <p14:creationId xmlns:p14="http://schemas.microsoft.com/office/powerpoint/2010/main" val="3440732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5FF09-1E0E-6FD8-6212-7308201E0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0529F-012D-A4C2-1EF5-F0D73BD69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5BF6F-D409-1DE3-BE94-476FE9A3049E}"/>
              </a:ext>
            </a:extLst>
          </p:cNvPr>
          <p:cNvSpPr>
            <a:spLocks noGrp="1"/>
          </p:cNvSpPr>
          <p:nvPr>
            <p:ph type="body" idx="1"/>
          </p:nvPr>
        </p:nvSpPr>
        <p:spPr/>
        <p:txBody>
          <a:bodyPr/>
          <a:lstStyle/>
          <a:p>
            <a:pPr algn="just"/>
            <a:r>
              <a:rPr lang="en-US" b="1" dirty="0"/>
              <a:t>$110K IN TOTAL EXPENSES</a:t>
            </a:r>
          </a:p>
          <a:p>
            <a:pPr algn="just"/>
            <a:endParaRPr lang="en-US" b="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Township submitted a Pottstown Regional Community Foundation grant application in 2025, with award announcements expected next spring. </a:t>
            </a:r>
            <a:r>
              <a:rPr lang="en-US" sz="1200" b="1" i="1" kern="1200" dirty="0">
                <a:solidFill>
                  <a:schemeClr val="tx1"/>
                </a:solidFill>
                <a:effectLst/>
                <a:latin typeface="+mn-lt"/>
                <a:ea typeface="+mn-ea"/>
                <a:cs typeface="+mn-cs"/>
              </a:rPr>
              <a:t>If approved, the grant would cover approximately half the cost of these projects.</a:t>
            </a:r>
            <a:endParaRPr lang="en-US" sz="1200" b="1" kern="1200" dirty="0">
              <a:solidFill>
                <a:schemeClr val="tx1"/>
              </a:solidFill>
              <a:effectLst/>
              <a:latin typeface="+mn-lt"/>
              <a:ea typeface="+mn-ea"/>
              <a:cs typeface="+mn-cs"/>
            </a:endParaRPr>
          </a:p>
          <a:p>
            <a:pPr algn="just"/>
            <a:endParaRPr lang="en-US" dirty="0"/>
          </a:p>
        </p:txBody>
      </p:sp>
      <p:sp>
        <p:nvSpPr>
          <p:cNvPr id="4" name="Slide Number Placeholder 3">
            <a:extLst>
              <a:ext uri="{FF2B5EF4-FFF2-40B4-BE49-F238E27FC236}">
                <a16:creationId xmlns:a16="http://schemas.microsoft.com/office/drawing/2014/main" id="{82A09FA0-C3B2-1A9C-C63A-93E7C6D5D5ED}"/>
              </a:ext>
            </a:extLst>
          </p:cNvPr>
          <p:cNvSpPr>
            <a:spLocks noGrp="1"/>
          </p:cNvSpPr>
          <p:nvPr>
            <p:ph type="sldNum" sz="quarter" idx="5"/>
          </p:nvPr>
        </p:nvSpPr>
        <p:spPr/>
        <p:txBody>
          <a:bodyPr/>
          <a:lstStyle/>
          <a:p>
            <a:fld id="{EA913462-A3EB-4F33-BAC7-D1EB2BE8514B}" type="slidenum">
              <a:rPr lang="en-US" smtClean="0"/>
              <a:t>41</a:t>
            </a:fld>
            <a:endParaRPr lang="en-US"/>
          </a:p>
        </p:txBody>
      </p:sp>
    </p:spTree>
    <p:extLst>
      <p:ext uri="{BB962C8B-B14F-4D97-AF65-F5344CB8AC3E}">
        <p14:creationId xmlns:p14="http://schemas.microsoft.com/office/powerpoint/2010/main" val="2115664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C3E03-B007-24BC-9AF0-7DF803099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90FF9-DC0B-AC9C-5BF0-BBDC21B05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F55A3-5E4E-A225-510E-FDB5E8A59458}"/>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Township submitted a Local Share Account grant application in 2024 for three police vehicles; award announcements are expected this fall. If approved, the grant would cover these vehicle purchases, removing the need for funding from the Capital Reserve Fund in 2026, 2027, and 2028.</a:t>
            </a:r>
            <a:endParaRPr lang="en-US" sz="1200" kern="1200" dirty="0">
              <a:solidFill>
                <a:schemeClr val="tx1"/>
              </a:solidFill>
              <a:effectLst/>
              <a:latin typeface="+mn-lt"/>
              <a:ea typeface="+mn-ea"/>
              <a:cs typeface="+mn-cs"/>
            </a:endParaRPr>
          </a:p>
          <a:p>
            <a:pPr algn="just"/>
            <a:endParaRPr lang="en-US" dirty="0"/>
          </a:p>
        </p:txBody>
      </p:sp>
      <p:sp>
        <p:nvSpPr>
          <p:cNvPr id="4" name="Slide Number Placeholder 3">
            <a:extLst>
              <a:ext uri="{FF2B5EF4-FFF2-40B4-BE49-F238E27FC236}">
                <a16:creationId xmlns:a16="http://schemas.microsoft.com/office/drawing/2014/main" id="{243687C3-C915-C0A4-37EE-691BB7DA268B}"/>
              </a:ext>
            </a:extLst>
          </p:cNvPr>
          <p:cNvSpPr>
            <a:spLocks noGrp="1"/>
          </p:cNvSpPr>
          <p:nvPr>
            <p:ph type="sldNum" sz="quarter" idx="5"/>
          </p:nvPr>
        </p:nvSpPr>
        <p:spPr/>
        <p:txBody>
          <a:bodyPr/>
          <a:lstStyle/>
          <a:p>
            <a:fld id="{EA913462-A3EB-4F33-BAC7-D1EB2BE8514B}" type="slidenum">
              <a:rPr lang="en-US" smtClean="0"/>
              <a:t>42</a:t>
            </a:fld>
            <a:endParaRPr lang="en-US"/>
          </a:p>
        </p:txBody>
      </p:sp>
    </p:spTree>
    <p:extLst>
      <p:ext uri="{BB962C8B-B14F-4D97-AF65-F5344CB8AC3E}">
        <p14:creationId xmlns:p14="http://schemas.microsoft.com/office/powerpoint/2010/main" val="2770923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633AC-2EE5-CA8F-1E4C-2E934B2DA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B72A9-3D21-298A-2A14-82130AA198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8645E-483B-0BC5-BFDB-6E30A33A36DD}"/>
              </a:ext>
            </a:extLst>
          </p:cNvPr>
          <p:cNvSpPr>
            <a:spLocks noGrp="1"/>
          </p:cNvSpPr>
          <p:nvPr>
            <p:ph type="body" idx="1"/>
          </p:nvPr>
        </p:nvSpPr>
        <p:spPr/>
        <p:txBody>
          <a:bodyPr/>
          <a:lstStyle/>
          <a:p>
            <a:pPr algn="just"/>
            <a:r>
              <a:rPr lang="en-US" dirty="0"/>
              <a:t>State Shared Revenue = $486,500</a:t>
            </a:r>
          </a:p>
          <a:p>
            <a:pPr algn="just"/>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Township has made significant progress in addressing deferred road maintenance, the 2026 Budget includes select line items in the Liquid Fuels Fund, previously in the General Fund, to provide relief for the General Fund. This approach is fiscally prudent given the current state of the road system and ensures that the General Fund can focus on other priorities without compromising road maintenance.</a:t>
            </a:r>
          </a:p>
        </p:txBody>
      </p:sp>
      <p:sp>
        <p:nvSpPr>
          <p:cNvPr id="4" name="Slide Number Placeholder 3">
            <a:extLst>
              <a:ext uri="{FF2B5EF4-FFF2-40B4-BE49-F238E27FC236}">
                <a16:creationId xmlns:a16="http://schemas.microsoft.com/office/drawing/2014/main" id="{D6335738-6377-C743-1A2A-92E95A8DAD58}"/>
              </a:ext>
            </a:extLst>
          </p:cNvPr>
          <p:cNvSpPr>
            <a:spLocks noGrp="1"/>
          </p:cNvSpPr>
          <p:nvPr>
            <p:ph type="sldNum" sz="quarter" idx="5"/>
          </p:nvPr>
        </p:nvSpPr>
        <p:spPr/>
        <p:txBody>
          <a:bodyPr/>
          <a:lstStyle/>
          <a:p>
            <a:fld id="{EA913462-A3EB-4F33-BAC7-D1EB2BE8514B}" type="slidenum">
              <a:rPr lang="en-US" smtClean="0"/>
              <a:t>43</a:t>
            </a:fld>
            <a:endParaRPr lang="en-US"/>
          </a:p>
        </p:txBody>
      </p:sp>
    </p:spTree>
    <p:extLst>
      <p:ext uri="{BB962C8B-B14F-4D97-AF65-F5344CB8AC3E}">
        <p14:creationId xmlns:p14="http://schemas.microsoft.com/office/powerpoint/2010/main" val="1410869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dirty="0">
                <a:solidFill>
                  <a:schemeClr val="tx1"/>
                </a:solidFill>
                <a:effectLst/>
                <a:latin typeface="+mn-lt"/>
                <a:ea typeface="+mn-ea"/>
                <a:cs typeface="+mn-cs"/>
              </a:rPr>
              <a:t>The Township is responsible for maintaining at least 80 miles of roads, and roads typically have a 20-year life cycle. To stay on track, the Township aims to maintain at least four miles of road annually. The 2026 Road Maintenance Program will resurface or treat 2.75 miles of Township roads. Since 2016, nearly 80 miles of roads have been paved, effectively completing the system ahead of the standard life cycle.</a:t>
            </a:r>
          </a:p>
        </p:txBody>
      </p:sp>
      <p:sp>
        <p:nvSpPr>
          <p:cNvPr id="4" name="Slide Number Placeholder 3"/>
          <p:cNvSpPr>
            <a:spLocks noGrp="1"/>
          </p:cNvSpPr>
          <p:nvPr>
            <p:ph type="sldNum" sz="quarter" idx="5"/>
          </p:nvPr>
        </p:nvSpPr>
        <p:spPr/>
        <p:txBody>
          <a:bodyPr/>
          <a:lstStyle/>
          <a:p>
            <a:fld id="{EA913462-A3EB-4F33-BAC7-D1EB2BE8514B}" type="slidenum">
              <a:rPr lang="en-US" smtClean="0"/>
              <a:t>44</a:t>
            </a:fld>
            <a:endParaRPr lang="en-US"/>
          </a:p>
        </p:txBody>
      </p:sp>
    </p:spTree>
    <p:extLst>
      <p:ext uri="{BB962C8B-B14F-4D97-AF65-F5344CB8AC3E}">
        <p14:creationId xmlns:p14="http://schemas.microsoft.com/office/powerpoint/2010/main" val="2149235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6B13-DC0C-E27C-54DF-9547A3933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D9FD6-681D-0FE7-DE1F-711AC2FCB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E21D9-2D30-1418-A490-A226FC5A9E8F}"/>
              </a:ext>
            </a:extLst>
          </p:cNvPr>
          <p:cNvSpPr>
            <a:spLocks noGrp="1"/>
          </p:cNvSpPr>
          <p:nvPr>
            <p:ph type="body" idx="1"/>
          </p:nvPr>
        </p:nvSpPr>
        <p:spPr/>
        <p:txBody>
          <a:bodyPr/>
          <a:lstStyle/>
          <a:p>
            <a:pPr algn="just"/>
            <a:r>
              <a:rPr lang="en-US" sz="1200" kern="1200" dirty="0">
                <a:solidFill>
                  <a:schemeClr val="tx1"/>
                </a:solidFill>
                <a:effectLst/>
                <a:latin typeface="+mn-lt"/>
                <a:ea typeface="+mn-ea"/>
                <a:cs typeface="+mn-cs"/>
              </a:rPr>
              <a:t>The Recreation Fund supports the operation of recreational programs and the management of 302 acres of parks and related facilities. It is currently funded through a dedicated tax levy of 0.180 mills, which is proposed to be reduced to 0.140 mills for 2026. This reduction is not expected to impact operating costs or the level of services provided. The proposed millage is projected to generate approximately $109,500 in 2026.</a:t>
            </a:r>
          </a:p>
        </p:txBody>
      </p:sp>
      <p:sp>
        <p:nvSpPr>
          <p:cNvPr id="4" name="Slide Number Placeholder 3">
            <a:extLst>
              <a:ext uri="{FF2B5EF4-FFF2-40B4-BE49-F238E27FC236}">
                <a16:creationId xmlns:a16="http://schemas.microsoft.com/office/drawing/2014/main" id="{06E2E62E-E44E-5509-2F0A-24AAB6152171}"/>
              </a:ext>
            </a:extLst>
          </p:cNvPr>
          <p:cNvSpPr>
            <a:spLocks noGrp="1"/>
          </p:cNvSpPr>
          <p:nvPr>
            <p:ph type="sldNum" sz="quarter" idx="5"/>
          </p:nvPr>
        </p:nvSpPr>
        <p:spPr/>
        <p:txBody>
          <a:bodyPr/>
          <a:lstStyle/>
          <a:p>
            <a:fld id="{EA913462-A3EB-4F33-BAC7-D1EB2BE8514B}" type="slidenum">
              <a:rPr lang="en-US" smtClean="0"/>
              <a:t>45</a:t>
            </a:fld>
            <a:endParaRPr lang="en-US"/>
          </a:p>
        </p:txBody>
      </p:sp>
    </p:spTree>
    <p:extLst>
      <p:ext uri="{BB962C8B-B14F-4D97-AF65-F5344CB8AC3E}">
        <p14:creationId xmlns:p14="http://schemas.microsoft.com/office/powerpoint/2010/main" val="2006311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Finance Officers Association </a:t>
            </a:r>
          </a:p>
        </p:txBody>
      </p:sp>
      <p:sp>
        <p:nvSpPr>
          <p:cNvPr id="4" name="Slide Number Placeholder 3"/>
          <p:cNvSpPr>
            <a:spLocks noGrp="1"/>
          </p:cNvSpPr>
          <p:nvPr>
            <p:ph type="sldNum" sz="quarter" idx="5"/>
          </p:nvPr>
        </p:nvSpPr>
        <p:spPr/>
        <p:txBody>
          <a:bodyPr/>
          <a:lstStyle/>
          <a:p>
            <a:fld id="{EA913462-A3EB-4F33-BAC7-D1EB2BE8514B}" type="slidenum">
              <a:rPr lang="en-US" smtClean="0"/>
              <a:t>46</a:t>
            </a:fld>
            <a:endParaRPr lang="en-US"/>
          </a:p>
        </p:txBody>
      </p:sp>
    </p:spTree>
    <p:extLst>
      <p:ext uri="{BB962C8B-B14F-4D97-AF65-F5344CB8AC3E}">
        <p14:creationId xmlns:p14="http://schemas.microsoft.com/office/powerpoint/2010/main" val="32947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31774" rtl="0" eaLnBrk="1" fontAlgn="auto" latinLnBrk="0" hangingPunct="1">
              <a:lnSpc>
                <a:spcPct val="100000"/>
              </a:lnSpc>
              <a:spcBef>
                <a:spcPts val="0"/>
              </a:spcBef>
              <a:spcAft>
                <a:spcPts val="0"/>
              </a:spcAft>
              <a:buClrTx/>
              <a:buSzTx/>
              <a:buFontTx/>
              <a:buNone/>
              <a:tabLst/>
              <a:defRPr/>
            </a:pPr>
            <a:r>
              <a:rPr lang="en-US" dirty="0"/>
              <a:t>We currently have 4 tax levy’s – General Fund (0.957), Fire Protection Fund (0.310), Road Equipment Capital Fund (0.180) and Recreation Fund (0.140). We are proposing to add two dedicated millage funds, Debt Service Fund (0.430) and Emergency Medical Services Fund (0.135), and an increase to the Fire Protection Fund millage, which is balanced by </a:t>
            </a:r>
            <a:r>
              <a:rPr lang="en-US" sz="1200" kern="1200" dirty="0">
                <a:solidFill>
                  <a:schemeClr val="tx1"/>
                </a:solidFill>
                <a:effectLst/>
                <a:latin typeface="+mn-lt"/>
                <a:ea typeface="+mn-ea"/>
                <a:cs typeface="+mn-cs"/>
              </a:rPr>
              <a:t>a corresponding reduction in the Recreation Fund millage, keeping the overall tax impact as modest as possible while still meeting critical public safety priorities.</a:t>
            </a:r>
          </a:p>
        </p:txBody>
      </p:sp>
      <p:sp>
        <p:nvSpPr>
          <p:cNvPr id="4" name="Slide Number Placeholder 3"/>
          <p:cNvSpPr>
            <a:spLocks noGrp="1"/>
          </p:cNvSpPr>
          <p:nvPr>
            <p:ph type="sldNum" sz="quarter" idx="5"/>
          </p:nvPr>
        </p:nvSpPr>
        <p:spPr/>
        <p:txBody>
          <a:bodyPr/>
          <a:lstStyle/>
          <a:p>
            <a:fld id="{EA913462-A3EB-4F33-BAC7-D1EB2BE8514B}" type="slidenum">
              <a:rPr lang="en-US" smtClean="0"/>
              <a:t>5</a:t>
            </a:fld>
            <a:endParaRPr lang="en-US"/>
          </a:p>
        </p:txBody>
      </p:sp>
    </p:spTree>
    <p:extLst>
      <p:ext uri="{BB962C8B-B14F-4D97-AF65-F5344CB8AC3E}">
        <p14:creationId xmlns:p14="http://schemas.microsoft.com/office/powerpoint/2010/main" val="338009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CB54-6249-F59F-612E-6D7659006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B2047-B6A8-2908-7A5F-4CDB86E13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CA2EE-EB0D-7C2A-3554-E4F0830ED94D}"/>
              </a:ext>
            </a:extLst>
          </p:cNvPr>
          <p:cNvSpPr>
            <a:spLocks noGrp="1"/>
          </p:cNvSpPr>
          <p:nvPr>
            <p:ph type="body" idx="1"/>
          </p:nvPr>
        </p:nvSpPr>
        <p:spPr/>
        <p:txBody>
          <a:bodyPr/>
          <a:lstStyle/>
          <a:p>
            <a:pPr algn="just"/>
            <a:r>
              <a:rPr lang="en-US" dirty="0"/>
              <a:t>At the proposed tax levy of 2.152 mills, real estate taxes for a home assessed at the average assessment value of $151,500 would pay $326 per year or about $27 per month for Township services. This represents an increase of less than $10 per month, or $84 annually, over the current 1.587 millage rate.</a:t>
            </a:r>
          </a:p>
        </p:txBody>
      </p:sp>
      <p:sp>
        <p:nvSpPr>
          <p:cNvPr id="4" name="Slide Number Placeholder 3">
            <a:extLst>
              <a:ext uri="{FF2B5EF4-FFF2-40B4-BE49-F238E27FC236}">
                <a16:creationId xmlns:a16="http://schemas.microsoft.com/office/drawing/2014/main" id="{1DFE1F4D-99DF-B753-DB9A-1D33E803B8EF}"/>
              </a:ext>
            </a:extLst>
          </p:cNvPr>
          <p:cNvSpPr>
            <a:spLocks noGrp="1"/>
          </p:cNvSpPr>
          <p:nvPr>
            <p:ph type="sldNum" sz="quarter" idx="5"/>
          </p:nvPr>
        </p:nvSpPr>
        <p:spPr/>
        <p:txBody>
          <a:bodyPr/>
          <a:lstStyle/>
          <a:p>
            <a:fld id="{EA913462-A3EB-4F33-BAC7-D1EB2BE8514B}" type="slidenum">
              <a:rPr lang="en-US" smtClean="0"/>
              <a:t>6</a:t>
            </a:fld>
            <a:endParaRPr lang="en-US"/>
          </a:p>
        </p:txBody>
      </p:sp>
    </p:spTree>
    <p:extLst>
      <p:ext uri="{BB962C8B-B14F-4D97-AF65-F5344CB8AC3E}">
        <p14:creationId xmlns:p14="http://schemas.microsoft.com/office/powerpoint/2010/main" val="175225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 -- Township @ 5% -- County at 14% and School District at 81%</a:t>
            </a:r>
          </a:p>
        </p:txBody>
      </p:sp>
      <p:sp>
        <p:nvSpPr>
          <p:cNvPr id="4" name="Slide Number Placeholder 3"/>
          <p:cNvSpPr>
            <a:spLocks noGrp="1"/>
          </p:cNvSpPr>
          <p:nvPr>
            <p:ph type="sldNum" sz="quarter" idx="5"/>
          </p:nvPr>
        </p:nvSpPr>
        <p:spPr/>
        <p:txBody>
          <a:bodyPr/>
          <a:lstStyle/>
          <a:p>
            <a:fld id="{EA913462-A3EB-4F33-BAC7-D1EB2BE8514B}" type="slidenum">
              <a:rPr lang="en-US" smtClean="0"/>
              <a:t>7</a:t>
            </a:fld>
            <a:endParaRPr lang="en-US"/>
          </a:p>
        </p:txBody>
      </p:sp>
    </p:spTree>
    <p:extLst>
      <p:ext uri="{BB962C8B-B14F-4D97-AF65-F5344CB8AC3E}">
        <p14:creationId xmlns:p14="http://schemas.microsoft.com/office/powerpoint/2010/main" val="346223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6AB35-34AD-1A03-7B7F-91AC64EDD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7AF54-8019-47B5-EFD5-AA3A19C35E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9710D-8955-6492-EDF1-E302DB73DB24}"/>
              </a:ext>
            </a:extLst>
          </p:cNvPr>
          <p:cNvSpPr>
            <a:spLocks noGrp="1"/>
          </p:cNvSpPr>
          <p:nvPr>
            <p:ph type="body" idx="1"/>
          </p:nvPr>
        </p:nvSpPr>
        <p:spPr/>
        <p:txBody>
          <a:bodyPr/>
          <a:lstStyle/>
          <a:p>
            <a:r>
              <a:rPr lang="en-US" dirty="0"/>
              <a:t>For comparison, real estate taxes for a home assessed at the average assessment value of $151,500 would pay $4,943 per year or about $413 per month to Boyertown Area School District. This represents an increase of 3%, which equates to $145/year, or $12/month.</a:t>
            </a:r>
          </a:p>
        </p:txBody>
      </p:sp>
      <p:sp>
        <p:nvSpPr>
          <p:cNvPr id="4" name="Slide Number Placeholder 3">
            <a:extLst>
              <a:ext uri="{FF2B5EF4-FFF2-40B4-BE49-F238E27FC236}">
                <a16:creationId xmlns:a16="http://schemas.microsoft.com/office/drawing/2014/main" id="{D164D41D-2DDF-DC24-6B3B-B2576CADF005}"/>
              </a:ext>
            </a:extLst>
          </p:cNvPr>
          <p:cNvSpPr>
            <a:spLocks noGrp="1"/>
          </p:cNvSpPr>
          <p:nvPr>
            <p:ph type="sldNum" sz="quarter" idx="5"/>
          </p:nvPr>
        </p:nvSpPr>
        <p:spPr/>
        <p:txBody>
          <a:bodyPr/>
          <a:lstStyle/>
          <a:p>
            <a:fld id="{EA913462-A3EB-4F33-BAC7-D1EB2BE8514B}" type="slidenum">
              <a:rPr lang="en-US" smtClean="0"/>
              <a:t>8</a:t>
            </a:fld>
            <a:endParaRPr lang="en-US"/>
          </a:p>
        </p:txBody>
      </p:sp>
    </p:spTree>
    <p:extLst>
      <p:ext uri="{BB962C8B-B14F-4D97-AF65-F5344CB8AC3E}">
        <p14:creationId xmlns:p14="http://schemas.microsoft.com/office/powerpoint/2010/main" val="572461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full staffing levels, we have 36 employees: 35 FTE and 1 PTE.  In 2026, we will have 35 FTE, 1 PTE (Public Works Laborer) and 8 lifeguards as seasonal employees.</a:t>
            </a:r>
          </a:p>
        </p:txBody>
      </p:sp>
      <p:sp>
        <p:nvSpPr>
          <p:cNvPr id="4" name="Slide Number Placeholder 3"/>
          <p:cNvSpPr>
            <a:spLocks noGrp="1"/>
          </p:cNvSpPr>
          <p:nvPr>
            <p:ph type="sldNum" sz="quarter" idx="5"/>
          </p:nvPr>
        </p:nvSpPr>
        <p:spPr/>
        <p:txBody>
          <a:bodyPr/>
          <a:lstStyle/>
          <a:p>
            <a:fld id="{EA913462-A3EB-4F33-BAC7-D1EB2BE8514B}" type="slidenum">
              <a:rPr lang="en-US" smtClean="0"/>
              <a:t>9</a:t>
            </a:fld>
            <a:endParaRPr lang="en-US"/>
          </a:p>
        </p:txBody>
      </p:sp>
    </p:spTree>
    <p:extLst>
      <p:ext uri="{BB962C8B-B14F-4D97-AF65-F5344CB8AC3E}">
        <p14:creationId xmlns:p14="http://schemas.microsoft.com/office/powerpoint/2010/main" val="168288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7858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046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187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619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03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564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835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091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83349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477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69220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651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958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614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4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730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11/5/2025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25664698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4.png"/><Relationship Id="rId4" Type="http://schemas.openxmlformats.org/officeDocument/2006/relationships/customXml" Target="../ink/ink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17.png"/><Relationship Id="rId4" Type="http://schemas.openxmlformats.org/officeDocument/2006/relationships/customXml" Target="../ink/ink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customXml" Target="../ink/ink6.xml"/><Relationship Id="rId5" Type="http://schemas.openxmlformats.org/officeDocument/2006/relationships/image" Target="../media/image20.png"/><Relationship Id="rId4" Type="http://schemas.openxmlformats.org/officeDocument/2006/relationships/customXml" Target="../ink/ink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88D1-D513-49DD-89EB-466BA4E4E414}"/>
              </a:ext>
            </a:extLst>
          </p:cNvPr>
          <p:cNvSpPr>
            <a:spLocks noGrp="1"/>
          </p:cNvSpPr>
          <p:nvPr>
            <p:ph type="ctrTitle"/>
          </p:nvPr>
        </p:nvSpPr>
        <p:spPr/>
        <p:txBody>
          <a:bodyPr>
            <a:normAutofit/>
          </a:bodyPr>
          <a:lstStyle/>
          <a:p>
            <a:r>
              <a:rPr lang="en-US" dirty="0">
                <a:latin typeface="Baskerville Old Face" panose="02020602080505020303" pitchFamily="18" charset="0"/>
              </a:rPr>
              <a:t>New Hanover Township</a:t>
            </a:r>
          </a:p>
        </p:txBody>
      </p:sp>
      <p:sp>
        <p:nvSpPr>
          <p:cNvPr id="3" name="Subtitle 2">
            <a:extLst>
              <a:ext uri="{FF2B5EF4-FFF2-40B4-BE49-F238E27FC236}">
                <a16:creationId xmlns:a16="http://schemas.microsoft.com/office/drawing/2014/main" id="{3802D849-A00D-4631-901C-ADE573028630}"/>
              </a:ext>
            </a:extLst>
          </p:cNvPr>
          <p:cNvSpPr>
            <a:spLocks noGrp="1"/>
          </p:cNvSpPr>
          <p:nvPr>
            <p:ph type="subTitle" idx="1"/>
          </p:nvPr>
        </p:nvSpPr>
        <p:spPr/>
        <p:txBody>
          <a:bodyPr>
            <a:normAutofit/>
          </a:bodyPr>
          <a:lstStyle/>
          <a:p>
            <a:r>
              <a:rPr lang="en-US" sz="3600" dirty="0">
                <a:solidFill>
                  <a:schemeClr val="tx1"/>
                </a:solidFill>
                <a:latin typeface="Baskerville Old Face" panose="02020602080505020303" pitchFamily="18" charset="0"/>
              </a:rPr>
              <a:t>2026 Budget Presentation</a:t>
            </a:r>
          </a:p>
        </p:txBody>
      </p:sp>
      <p:pic>
        <p:nvPicPr>
          <p:cNvPr id="5" name="Picture 4" descr="A logo with text and a shield&#10;&#10;Description automatically generated">
            <a:extLst>
              <a:ext uri="{FF2B5EF4-FFF2-40B4-BE49-F238E27FC236}">
                <a16:creationId xmlns:a16="http://schemas.microsoft.com/office/drawing/2014/main" id="{E05FD4D6-5899-62D6-0EA9-03CF8A402171}"/>
              </a:ext>
            </a:extLst>
          </p:cNvPr>
          <p:cNvPicPr>
            <a:picLocks noChangeAspect="1"/>
          </p:cNvPicPr>
          <p:nvPr/>
        </p:nvPicPr>
        <p:blipFill>
          <a:blip r:embed="rId3"/>
          <a:stretch>
            <a:fillRect/>
          </a:stretch>
        </p:blipFill>
        <p:spPr>
          <a:xfrm>
            <a:off x="4640825" y="796413"/>
            <a:ext cx="2681243" cy="2681243"/>
          </a:xfrm>
          <a:prstGeom prst="rect">
            <a:avLst/>
          </a:prstGeom>
        </p:spPr>
      </p:pic>
    </p:spTree>
    <p:extLst>
      <p:ext uri="{BB962C8B-B14F-4D97-AF65-F5344CB8AC3E}">
        <p14:creationId xmlns:p14="http://schemas.microsoft.com/office/powerpoint/2010/main" val="30904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9ED8-8BF6-44ED-A3FF-3013E85052E0}"/>
              </a:ext>
            </a:extLst>
          </p:cNvPr>
          <p:cNvSpPr>
            <a:spLocks noGrp="1"/>
          </p:cNvSpPr>
          <p:nvPr>
            <p:ph type="title"/>
          </p:nvPr>
        </p:nvSpPr>
        <p:spPr>
          <a:xfrm>
            <a:off x="3823014" y="1261988"/>
            <a:ext cx="6391270" cy="4157446"/>
          </a:xfrm>
        </p:spPr>
        <p:txBody>
          <a:bodyPr vert="horz" lIns="91440" tIns="45720" rIns="91440" bIns="45720" rtlCol="0" anchor="ctr">
            <a:normAutofit/>
          </a:bodyPr>
          <a:lstStyle/>
          <a:p>
            <a:r>
              <a:rPr lang="en-US" sz="6600" b="1" cap="none" dirty="0">
                <a:ln w="3175" cmpd="sng">
                  <a:noFill/>
                </a:ln>
                <a:solidFill>
                  <a:schemeClr val="accent1"/>
                </a:solidFill>
                <a:effectLst/>
                <a:latin typeface="Baskerville Old Face" panose="02020602080505020303" pitchFamily="18" charset="0"/>
              </a:rPr>
              <a:t>Budget Overview</a:t>
            </a:r>
          </a:p>
        </p:txBody>
      </p:sp>
    </p:spTree>
    <p:extLst>
      <p:ext uri="{BB962C8B-B14F-4D97-AF65-F5344CB8AC3E}">
        <p14:creationId xmlns:p14="http://schemas.microsoft.com/office/powerpoint/2010/main" val="124765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14C98A-8E0D-711D-DF55-1D1E6860E3F3}"/>
              </a:ext>
            </a:extLst>
          </p:cNvPr>
          <p:cNvPicPr>
            <a:picLocks noChangeAspect="1"/>
          </p:cNvPicPr>
          <p:nvPr/>
        </p:nvPicPr>
        <p:blipFill>
          <a:blip r:embed="rId3"/>
          <a:stretch>
            <a:fillRect/>
          </a:stretch>
        </p:blipFill>
        <p:spPr>
          <a:xfrm>
            <a:off x="3157436" y="0"/>
            <a:ext cx="5877128" cy="6858000"/>
          </a:xfrm>
          <a:prstGeom prst="rect">
            <a:avLst/>
          </a:prstGeom>
        </p:spPr>
      </p:pic>
    </p:spTree>
    <p:extLst>
      <p:ext uri="{BB962C8B-B14F-4D97-AF65-F5344CB8AC3E}">
        <p14:creationId xmlns:p14="http://schemas.microsoft.com/office/powerpoint/2010/main" val="108689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CEFD7B0D-6FE8-D7D3-4454-E975A84ECFFA}"/>
              </a:ext>
            </a:extLst>
          </p:cNvPr>
          <p:cNvGraphicFramePr>
            <a:graphicFrameLocks/>
          </p:cNvGraphicFramePr>
          <p:nvPr>
            <p:extLst>
              <p:ext uri="{D42A27DB-BD31-4B8C-83A1-F6EECF244321}">
                <p14:modId xmlns:p14="http://schemas.microsoft.com/office/powerpoint/2010/main" val="1742285728"/>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282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2"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24" name="Rectangle 23">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FD0D2E8B-722C-4BA7-97C9-5A50B022B789}"/>
              </a:ext>
            </a:extLst>
          </p:cNvPr>
          <p:cNvGraphicFramePr>
            <a:graphicFrameLocks/>
          </p:cNvGraphicFramePr>
          <p:nvPr>
            <p:extLst>
              <p:ext uri="{D42A27DB-BD31-4B8C-83A1-F6EECF244321}">
                <p14:modId xmlns:p14="http://schemas.microsoft.com/office/powerpoint/2010/main" val="912215580"/>
              </p:ext>
            </p:extLst>
          </p:nvPr>
        </p:nvGraphicFramePr>
        <p:xfrm>
          <a:off x="2909070" y="1109610"/>
          <a:ext cx="8319604" cy="498726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AEFC697-468C-9DD2-74B2-916EFE918EA6}"/>
              </a:ext>
            </a:extLst>
          </p:cNvPr>
          <p:cNvSpPr txBox="1"/>
          <p:nvPr/>
        </p:nvSpPr>
        <p:spPr>
          <a:xfrm>
            <a:off x="4862979" y="714375"/>
            <a:ext cx="4411785" cy="646331"/>
          </a:xfrm>
          <a:prstGeom prst="rect">
            <a:avLst/>
          </a:prstGeom>
          <a:noFill/>
        </p:spPr>
        <p:txBody>
          <a:bodyPr wrap="none" rtlCol="0">
            <a:spAutoFit/>
          </a:bodyPr>
          <a:lstStyle/>
          <a:p>
            <a:r>
              <a:rPr lang="en-US" dirty="0">
                <a:solidFill>
                  <a:sysClr val="windowText" lastClr="000000"/>
                </a:solidFill>
                <a:latin typeface="Baskerville Old Face" panose="02020602080505020303" pitchFamily="18" charset="0"/>
                <a:cs typeface="Times New Roman" panose="02020603050405020304" pitchFamily="18" charset="0"/>
              </a:rPr>
              <a:t>2026 APPROPRIATIONS BY CATEGORY</a:t>
            </a:r>
          </a:p>
          <a:p>
            <a:endParaRPr lang="en-US" dirty="0"/>
          </a:p>
        </p:txBody>
      </p:sp>
    </p:spTree>
    <p:extLst>
      <p:ext uri="{BB962C8B-B14F-4D97-AF65-F5344CB8AC3E}">
        <p14:creationId xmlns:p14="http://schemas.microsoft.com/office/powerpoint/2010/main" val="17555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17C8-652E-4E0B-92C8-225E6955FD9A}"/>
              </a:ext>
            </a:extLst>
          </p:cNvPr>
          <p:cNvSpPr txBox="1">
            <a:spLocks/>
          </p:cNvSpPr>
          <p:nvPr/>
        </p:nvSpPr>
        <p:spPr>
          <a:xfrm>
            <a:off x="3293806" y="1189703"/>
            <a:ext cx="7775884" cy="433788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n-US" sz="6600" b="1" cap="none" dirty="0">
                <a:ln w="3175" cmpd="sng">
                  <a:noFill/>
                </a:ln>
                <a:solidFill>
                  <a:schemeClr val="tx1"/>
                </a:solidFill>
                <a:effectLst/>
                <a:latin typeface="Baskerville Old Face" panose="02020602080505020303" pitchFamily="18" charset="0"/>
              </a:rPr>
              <a:t>Budget Highlights</a:t>
            </a:r>
          </a:p>
        </p:txBody>
      </p:sp>
    </p:spTree>
    <p:extLst>
      <p:ext uri="{BB962C8B-B14F-4D97-AF65-F5344CB8AC3E}">
        <p14:creationId xmlns:p14="http://schemas.microsoft.com/office/powerpoint/2010/main" val="346751876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0" name="Rectangle 29">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0F08A712-BA71-4B2D-B90A-6BE23F907255}"/>
              </a:ext>
            </a:extLst>
          </p:cNvPr>
          <p:cNvGraphicFramePr>
            <a:graphicFrameLocks/>
          </p:cNvGraphicFramePr>
          <p:nvPr>
            <p:extLst>
              <p:ext uri="{D42A27DB-BD31-4B8C-83A1-F6EECF244321}">
                <p14:modId xmlns:p14="http://schemas.microsoft.com/office/powerpoint/2010/main" val="4014983285"/>
              </p:ext>
            </p:extLst>
          </p:nvPr>
        </p:nvGraphicFramePr>
        <p:xfrm>
          <a:off x="2910944" y="968023"/>
          <a:ext cx="8319604" cy="4924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398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0"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2" name="Rectangle 31">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D178383-0BB8-DCDD-D469-E04926B726C0}"/>
              </a:ext>
            </a:extLst>
          </p:cNvPr>
          <p:cNvPicPr>
            <a:picLocks noChangeAspect="1"/>
          </p:cNvPicPr>
          <p:nvPr/>
        </p:nvPicPr>
        <p:blipFill>
          <a:blip r:embed="rId3"/>
          <a:stretch>
            <a:fillRect/>
          </a:stretch>
        </p:blipFill>
        <p:spPr>
          <a:xfrm>
            <a:off x="2910944" y="1033869"/>
            <a:ext cx="8319604" cy="4793085"/>
          </a:xfrm>
          <a:prstGeom prst="rect">
            <a:avLst/>
          </a:prstGeom>
        </p:spPr>
      </p:pic>
    </p:spTree>
    <p:extLst>
      <p:ext uri="{BB962C8B-B14F-4D97-AF65-F5344CB8AC3E}">
        <p14:creationId xmlns:p14="http://schemas.microsoft.com/office/powerpoint/2010/main" val="29600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7" name="Rectangle 16">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F50BA89-29AD-E24B-3807-BD5900A3B927}"/>
              </a:ext>
            </a:extLst>
          </p:cNvPr>
          <p:cNvPicPr>
            <a:picLocks noChangeAspect="1"/>
          </p:cNvPicPr>
          <p:nvPr/>
        </p:nvPicPr>
        <p:blipFill>
          <a:blip r:embed="rId3"/>
          <a:stretch>
            <a:fillRect/>
          </a:stretch>
        </p:blipFill>
        <p:spPr>
          <a:xfrm>
            <a:off x="3344126" y="968023"/>
            <a:ext cx="7453240" cy="4924777"/>
          </a:xfrm>
          <a:prstGeom prst="rect">
            <a:avLst/>
          </a:prstGeom>
        </p:spPr>
      </p:pic>
    </p:spTree>
    <p:extLst>
      <p:ext uri="{BB962C8B-B14F-4D97-AF65-F5344CB8AC3E}">
        <p14:creationId xmlns:p14="http://schemas.microsoft.com/office/powerpoint/2010/main" val="378581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E612726-6AD2-4BFC-B44A-BA092E156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84B9C2C-FD52-48EF-8BDE-720C5030F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371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11">
            <a:extLst>
              <a:ext uri="{FF2B5EF4-FFF2-40B4-BE49-F238E27FC236}">
                <a16:creationId xmlns:a16="http://schemas.microsoft.com/office/drawing/2014/main" id="{A1DE0485-65C8-4D95-9B34-C55884FC2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2" name="Picture 1">
            <a:extLst>
              <a:ext uri="{FF2B5EF4-FFF2-40B4-BE49-F238E27FC236}">
                <a16:creationId xmlns:a16="http://schemas.microsoft.com/office/drawing/2014/main" id="{667B050E-7350-EF4F-FE56-BB8DE7563EB8}"/>
              </a:ext>
            </a:extLst>
          </p:cNvPr>
          <p:cNvPicPr>
            <a:picLocks noChangeAspect="1"/>
          </p:cNvPicPr>
          <p:nvPr/>
        </p:nvPicPr>
        <p:blipFill>
          <a:blip r:embed="rId3"/>
          <a:stretch>
            <a:fillRect/>
          </a:stretch>
        </p:blipFill>
        <p:spPr>
          <a:xfrm>
            <a:off x="4644712" y="302242"/>
            <a:ext cx="4834122" cy="6249554"/>
          </a:xfrm>
          <a:prstGeom prst="rect">
            <a:avLst/>
          </a:prstGeom>
        </p:spPr>
      </p:pic>
    </p:spTree>
    <p:extLst>
      <p:ext uri="{BB962C8B-B14F-4D97-AF65-F5344CB8AC3E}">
        <p14:creationId xmlns:p14="http://schemas.microsoft.com/office/powerpoint/2010/main" val="4005884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9"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0" name="Rectangle 29">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98D3CB9-FA4B-EED3-DA08-599C99B731C4}"/>
              </a:ext>
            </a:extLst>
          </p:cNvPr>
          <p:cNvPicPr>
            <a:picLocks noChangeAspect="1"/>
          </p:cNvPicPr>
          <p:nvPr/>
        </p:nvPicPr>
        <p:blipFill>
          <a:blip r:embed="rId3"/>
          <a:stretch>
            <a:fillRect/>
          </a:stretch>
        </p:blipFill>
        <p:spPr>
          <a:xfrm>
            <a:off x="5167910" y="654983"/>
            <a:ext cx="3986364" cy="5548033"/>
          </a:xfrm>
          <a:prstGeom prst="rect">
            <a:avLst/>
          </a:prstGeom>
        </p:spPr>
      </p:pic>
    </p:spTree>
    <p:extLst>
      <p:ext uri="{BB962C8B-B14F-4D97-AF65-F5344CB8AC3E}">
        <p14:creationId xmlns:p14="http://schemas.microsoft.com/office/powerpoint/2010/main" val="99203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A76F-223D-48A2-9F6E-AE06FA3165F1}"/>
              </a:ext>
            </a:extLst>
          </p:cNvPr>
          <p:cNvSpPr txBox="1">
            <a:spLocks/>
          </p:cNvSpPr>
          <p:nvPr/>
        </p:nvSpPr>
        <p:spPr>
          <a:xfrm>
            <a:off x="4678420" y="1370143"/>
            <a:ext cx="6391270" cy="41574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n-US" sz="6600" dirty="0">
                <a:solidFill>
                  <a:schemeClr val="tx1"/>
                </a:solidFill>
                <a:latin typeface="Baskerville Old Face" panose="02020602080505020303" pitchFamily="18" charset="0"/>
              </a:rPr>
              <a:t>What’s a budget?</a:t>
            </a:r>
          </a:p>
        </p:txBody>
      </p:sp>
    </p:spTree>
    <p:extLst>
      <p:ext uri="{BB962C8B-B14F-4D97-AF65-F5344CB8AC3E}">
        <p14:creationId xmlns:p14="http://schemas.microsoft.com/office/powerpoint/2010/main" val="174294102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4"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6" name="Rectangle 35">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2134F9EA-D31D-4931-9860-213C07B82AB0}"/>
              </a:ext>
            </a:extLst>
          </p:cNvPr>
          <p:cNvGraphicFramePr>
            <a:graphicFrameLocks/>
          </p:cNvGraphicFramePr>
          <p:nvPr>
            <p:extLst>
              <p:ext uri="{D42A27DB-BD31-4B8C-83A1-F6EECF244321}">
                <p14:modId xmlns:p14="http://schemas.microsoft.com/office/powerpoint/2010/main" val="2968107554"/>
              </p:ext>
            </p:extLst>
          </p:nvPr>
        </p:nvGraphicFramePr>
        <p:xfrm>
          <a:off x="2909070" y="1091313"/>
          <a:ext cx="8319604" cy="492477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1BDE73-BEF7-7E59-F062-31BD01C2BC9F}"/>
              </a:ext>
            </a:extLst>
          </p:cNvPr>
          <p:cNvSpPr txBox="1"/>
          <p:nvPr/>
        </p:nvSpPr>
        <p:spPr>
          <a:xfrm>
            <a:off x="5002184" y="714375"/>
            <a:ext cx="4133376"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2026 GENERAL FUND APPROPRIATIONS</a:t>
            </a:r>
          </a:p>
        </p:txBody>
      </p:sp>
    </p:spTree>
    <p:extLst>
      <p:ext uri="{BB962C8B-B14F-4D97-AF65-F5344CB8AC3E}">
        <p14:creationId xmlns:p14="http://schemas.microsoft.com/office/powerpoint/2010/main" val="757171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25" name="Rectangle 24">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E1DF2E4-2318-B8E6-F0F8-DF4198E6D4BA}"/>
              </a:ext>
            </a:extLst>
          </p:cNvPr>
          <p:cNvPicPr>
            <a:picLocks noChangeAspect="1"/>
          </p:cNvPicPr>
          <p:nvPr/>
        </p:nvPicPr>
        <p:blipFill>
          <a:blip r:embed="rId3"/>
          <a:stretch>
            <a:fillRect/>
          </a:stretch>
        </p:blipFill>
        <p:spPr>
          <a:xfrm>
            <a:off x="3063445" y="968023"/>
            <a:ext cx="8014601" cy="4924777"/>
          </a:xfrm>
          <a:prstGeom prst="rect">
            <a:avLst/>
          </a:prstGeom>
        </p:spPr>
      </p:pic>
    </p:spTree>
    <p:extLst>
      <p:ext uri="{BB962C8B-B14F-4D97-AF65-F5344CB8AC3E}">
        <p14:creationId xmlns:p14="http://schemas.microsoft.com/office/powerpoint/2010/main" val="2353299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General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918121" cy="2031325"/>
          </a:xfrm>
          <a:prstGeom prst="rect">
            <a:avLst/>
          </a:prstGeom>
        </p:spPr>
        <p:txBody>
          <a:bodyPr wrap="square">
            <a:spAutoFit/>
          </a:bodyPr>
          <a:lstStyle/>
          <a:p>
            <a:pPr marL="342900" indent="-342900" algn="just">
              <a:buFontTx/>
              <a:buChar char="-"/>
            </a:pPr>
            <a:r>
              <a:rPr lang="en-US" dirty="0">
                <a:latin typeface="Baskerville Old Face" panose="02020602080505020303" pitchFamily="18" charset="0"/>
              </a:rPr>
              <a:t>$749,000 in Real Estate Taxes</a:t>
            </a:r>
          </a:p>
          <a:p>
            <a:pPr marL="342900" indent="-342900" algn="just">
              <a:buFontTx/>
              <a:buChar char="-"/>
            </a:pPr>
            <a:endParaRPr lang="en-US" dirty="0">
              <a:latin typeface="Baskerville Old Face" panose="02020602080505020303" pitchFamily="18" charset="0"/>
            </a:endParaRPr>
          </a:p>
          <a:p>
            <a:pPr marL="342900" indent="-342900" algn="just">
              <a:buFontTx/>
              <a:buChar char="-"/>
            </a:pPr>
            <a:r>
              <a:rPr lang="en-US" dirty="0">
                <a:latin typeface="Baskerville Old Face" panose="02020602080505020303" pitchFamily="18" charset="0"/>
              </a:rPr>
              <a:t>$3,821,000 in Local Tax Enabling Act Taxes</a:t>
            </a:r>
          </a:p>
          <a:p>
            <a:pPr marL="342900" indent="-342900" algn="just">
              <a:buFontTx/>
              <a:buChar char="-"/>
            </a:pPr>
            <a:endParaRPr lang="en-US" dirty="0"/>
          </a:p>
          <a:p>
            <a:pPr marL="342900" indent="-342900" algn="just">
              <a:buFontTx/>
              <a:buChar char="-"/>
            </a:pPr>
            <a:r>
              <a:rPr lang="en-US" dirty="0">
                <a:latin typeface="Baskerville Old Face" panose="02020602080505020303" pitchFamily="18" charset="0"/>
              </a:rPr>
              <a:t>$204,500 in Licenses and Permits</a:t>
            </a:r>
          </a:p>
          <a:p>
            <a:pPr marL="342900" indent="-342900" algn="just">
              <a:buFontTx/>
              <a:buChar char="-"/>
            </a:pPr>
            <a:endParaRPr lang="en-US" dirty="0">
              <a:latin typeface="Baskerville Old Face" panose="02020602080505020303" pitchFamily="18" charset="0"/>
            </a:endParaRPr>
          </a:p>
          <a:p>
            <a:pPr marL="342900" indent="-342900" algn="just">
              <a:buFontTx/>
              <a:buChar char="-"/>
            </a:pPr>
            <a:r>
              <a:rPr lang="en-US" dirty="0">
                <a:latin typeface="Baskerville Old Face" panose="02020602080505020303" pitchFamily="18" charset="0"/>
              </a:rPr>
              <a:t>$285,000 in State Shared Revenue</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61665"/>
          </a:xfrm>
          <a:prstGeom prst="rect">
            <a:avLst/>
          </a:prstGeom>
        </p:spPr>
        <p:txBody>
          <a:bodyPr wrap="square">
            <a:spAutoFit/>
          </a:bodyPr>
          <a:lstStyle/>
          <a:p>
            <a:pPr algn="ctr"/>
            <a:r>
              <a:rPr lang="en-US" sz="24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61665"/>
          </a:xfrm>
          <a:prstGeom prst="rect">
            <a:avLst/>
          </a:prstGeom>
        </p:spPr>
        <p:txBody>
          <a:bodyPr wrap="square">
            <a:spAutoFit/>
          </a:bodyPr>
          <a:lstStyle/>
          <a:p>
            <a:pPr algn="ctr"/>
            <a:r>
              <a:rPr lang="en-US" sz="2400" b="1" u="sng" dirty="0">
                <a:solidFill>
                  <a:schemeClr val="tx2"/>
                </a:solidFill>
                <a:latin typeface="Baskerville Old Face" panose="02020602080505020303" pitchFamily="18" charset="0"/>
              </a:rPr>
              <a:t>Key </a:t>
            </a:r>
            <a:r>
              <a:rPr lang="en-US" sz="2400" b="1" u="sng" dirty="0">
                <a:solidFill>
                  <a:schemeClr val="accent4"/>
                </a:solidFill>
                <a:latin typeface="Baskerville Old Face" panose="02020602080505020303" pitchFamily="18" charset="0"/>
              </a:rPr>
              <a:t>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646878"/>
          </a:xfrm>
          <a:prstGeom prst="rect">
            <a:avLst/>
          </a:prstGeom>
        </p:spPr>
        <p:txBody>
          <a:bodyPr wrap="square">
            <a:spAutoFit/>
          </a:bodyPr>
          <a:lstStyle/>
          <a:p>
            <a:pPr marL="342900" indent="-342900" algn="just">
              <a:buFontTx/>
              <a:buChar char="-"/>
            </a:pPr>
            <a:r>
              <a:rPr lang="en-US" dirty="0">
                <a:latin typeface="Baskerville Old Face" panose="02020602080505020303" pitchFamily="18" charset="0"/>
              </a:rPr>
              <a:t>Personnel</a:t>
            </a:r>
          </a:p>
          <a:p>
            <a:pPr algn="just"/>
            <a:endParaRPr lang="en-US" dirty="0"/>
          </a:p>
          <a:p>
            <a:pPr marL="342900" indent="-342900" algn="just">
              <a:buFontTx/>
              <a:buChar char="-"/>
            </a:pPr>
            <a:r>
              <a:rPr lang="en-US" dirty="0">
                <a:latin typeface="Baskerville Old Face" panose="02020602080505020303" pitchFamily="18" charset="0"/>
              </a:rPr>
              <a:t>$175,000 in Legal Services</a:t>
            </a:r>
          </a:p>
          <a:p>
            <a:pPr algn="just"/>
            <a:endParaRPr lang="en-US" dirty="0">
              <a:latin typeface="Baskerville Old Face" panose="02020602080505020303" pitchFamily="18" charset="0"/>
            </a:endParaRPr>
          </a:p>
          <a:p>
            <a:pPr marL="342900" indent="-342900" algn="just">
              <a:buFontTx/>
              <a:buChar char="-"/>
            </a:pPr>
            <a:r>
              <a:rPr lang="en-US" dirty="0">
                <a:latin typeface="Baskerville Old Face" panose="02020602080505020303" pitchFamily="18" charset="0"/>
              </a:rPr>
              <a:t>$75,000 Buildings and Grounds</a:t>
            </a:r>
          </a:p>
          <a:p>
            <a:pPr marL="342900" indent="-342900" algn="just">
              <a:buFontTx/>
              <a:buChar char="-"/>
            </a:pPr>
            <a:endParaRPr lang="en-US" dirty="0">
              <a:latin typeface="Baskerville Old Face" panose="02020602080505020303" pitchFamily="18" charset="0"/>
            </a:endParaRPr>
          </a:p>
          <a:p>
            <a:pPr marL="342900" indent="-342900" algn="just">
              <a:buFontTx/>
              <a:buChar char="-"/>
            </a:pPr>
            <a:r>
              <a:rPr lang="en-US" dirty="0">
                <a:latin typeface="Baskerville Old Face" panose="02020602080505020303" pitchFamily="18" charset="0"/>
              </a:rPr>
              <a:t>$72,500 Fleet Maintenance Services</a:t>
            </a:r>
          </a:p>
          <a:p>
            <a:pPr marL="342900" indent="-342900" algn="just">
              <a:buFontTx/>
              <a:buChar char="-"/>
            </a:pPr>
            <a:endParaRPr lang="en-US" sz="2000" dirty="0"/>
          </a:p>
          <a:p>
            <a:pPr algn="just"/>
            <a:endParaRPr lang="en-US" sz="2000" dirty="0"/>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81612" cy="523220"/>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$1,138,248</a:t>
            </a:r>
          </a:p>
        </p:txBody>
      </p:sp>
    </p:spTree>
    <p:extLst>
      <p:ext uri="{BB962C8B-B14F-4D97-AF65-F5344CB8AC3E}">
        <p14:creationId xmlns:p14="http://schemas.microsoft.com/office/powerpoint/2010/main" val="22798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Fire Protection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$273,000 in Real Estate Taxes</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$103,000 in Foreign Fire Insurance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1015663"/>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$240,000 VFC Contribution</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$103,000 in Foreign Fire Insurance Tax</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523220"/>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$10,378</a:t>
            </a:r>
          </a:p>
        </p:txBody>
      </p:sp>
    </p:spTree>
    <p:extLst>
      <p:ext uri="{BB962C8B-B14F-4D97-AF65-F5344CB8AC3E}">
        <p14:creationId xmlns:p14="http://schemas.microsoft.com/office/powerpoint/2010/main" val="21950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Open Space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$955,000 in Earned Income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1323439"/>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Wassmer Tract Trail Project (Phase 1)</a:t>
            </a:r>
          </a:p>
          <a:p>
            <a:pPr algn="just"/>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342 Moyer Road Meadows and Trail Project</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523220"/>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$3,167,352</a:t>
            </a:r>
          </a:p>
        </p:txBody>
      </p:sp>
    </p:spTree>
    <p:extLst>
      <p:ext uri="{BB962C8B-B14F-4D97-AF65-F5344CB8AC3E}">
        <p14:creationId xmlns:p14="http://schemas.microsoft.com/office/powerpoint/2010/main" val="112860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C836-8536-B53B-7DCD-CF6AEFBF72E6}"/>
              </a:ext>
            </a:extLst>
          </p:cNvPr>
          <p:cNvSpPr>
            <a:spLocks noGrp="1"/>
          </p:cNvSpPr>
          <p:nvPr>
            <p:ph type="title"/>
          </p:nvPr>
        </p:nvSpPr>
        <p:spPr>
          <a:xfrm>
            <a:off x="2594431" y="603560"/>
            <a:ext cx="7003138" cy="773175"/>
          </a:xfrm>
        </p:spPr>
        <p:txBody>
          <a:bodyPr>
            <a:noAutofit/>
          </a:bodyPr>
          <a:lstStyle/>
          <a:p>
            <a:pPr algn="ctr"/>
            <a:r>
              <a:rPr lang="en-US" sz="4400" dirty="0">
                <a:solidFill>
                  <a:schemeClr val="accent1"/>
                </a:solidFill>
                <a:latin typeface="Baskerville Old Face" panose="02020602080505020303" pitchFamily="18" charset="0"/>
              </a:rPr>
              <a:t>Open Space Fund</a:t>
            </a:r>
            <a:br>
              <a:rPr lang="en-US" sz="4400" dirty="0">
                <a:solidFill>
                  <a:schemeClr val="accent1"/>
                </a:solidFill>
                <a:latin typeface="Baskerville Old Face" panose="02020602080505020303" pitchFamily="18" charset="0"/>
              </a:rPr>
            </a:br>
            <a:endParaRPr lang="en-US" sz="4400" dirty="0"/>
          </a:p>
        </p:txBody>
      </p:sp>
      <p:sp>
        <p:nvSpPr>
          <p:cNvPr id="3" name="Content Placeholder 2">
            <a:extLst>
              <a:ext uri="{FF2B5EF4-FFF2-40B4-BE49-F238E27FC236}">
                <a16:creationId xmlns:a16="http://schemas.microsoft.com/office/drawing/2014/main" id="{90BC0B11-C231-2F6C-A10E-C6F6CD7DE3F3}"/>
              </a:ext>
            </a:extLst>
          </p:cNvPr>
          <p:cNvSpPr>
            <a:spLocks noGrp="1"/>
          </p:cNvSpPr>
          <p:nvPr>
            <p:ph idx="1"/>
          </p:nvPr>
        </p:nvSpPr>
        <p:spPr>
          <a:xfrm>
            <a:off x="2209068" y="1807879"/>
            <a:ext cx="8915400" cy="3157591"/>
          </a:xfrm>
        </p:spPr>
        <p:txBody>
          <a:bodyPr>
            <a:normAutofit/>
          </a:bodyPr>
          <a:lstStyle/>
          <a:p>
            <a:pPr marL="0" indent="0" algn="just">
              <a:spcBef>
                <a:spcPts val="0"/>
              </a:spcBef>
              <a:spcAft>
                <a:spcPts val="1800"/>
              </a:spcAft>
              <a:buNone/>
            </a:pPr>
            <a:r>
              <a:rPr lang="en-US" sz="2400" dirty="0">
                <a:latin typeface="Baskerville Old Face" panose="02020602080505020303" pitchFamily="18" charset="0"/>
              </a:rPr>
              <a:t>Key appropriations focus on land preservation, passive recreation, and trail development:</a:t>
            </a:r>
          </a:p>
          <a:p>
            <a:pPr marL="457200" lvl="1" indent="0" algn="just">
              <a:spcBef>
                <a:spcPts val="0"/>
              </a:spcBef>
              <a:spcAft>
                <a:spcPts val="1200"/>
              </a:spcAft>
              <a:buNone/>
            </a:pPr>
            <a:r>
              <a:rPr lang="en-US" sz="2400" b="1" dirty="0">
                <a:latin typeface="Baskerville Old Face" panose="02020602080505020303" pitchFamily="18" charset="0"/>
              </a:rPr>
              <a:t>- 342 Moyer Road Meadows and Trail Project: </a:t>
            </a:r>
            <a:r>
              <a:rPr lang="en-US" sz="2400" dirty="0">
                <a:latin typeface="Baskerville Old Face" panose="02020602080505020303" pitchFamily="18" charset="0"/>
              </a:rPr>
              <a:t>Design costs for an integrated meadows and trail system. </a:t>
            </a:r>
            <a:r>
              <a:rPr lang="en-US" sz="2400" b="1" dirty="0">
                <a:latin typeface="Baskerville Old Face" panose="02020602080505020303" pitchFamily="18" charset="0"/>
              </a:rPr>
              <a:t> </a:t>
            </a:r>
            <a:endParaRPr lang="en-US" sz="2400" dirty="0">
              <a:latin typeface="Baskerville Old Face" panose="02020602080505020303" pitchFamily="18" charset="0"/>
            </a:endParaRPr>
          </a:p>
          <a:p>
            <a:pPr marL="457200" lvl="1" indent="0" algn="just">
              <a:spcAft>
                <a:spcPts val="1200"/>
              </a:spcAft>
              <a:buNone/>
            </a:pPr>
            <a:r>
              <a:rPr lang="en-US" sz="2400" b="1" dirty="0">
                <a:latin typeface="Baskerville Old Face" panose="02020602080505020303" pitchFamily="18" charset="0"/>
              </a:rPr>
              <a:t>- Wassmer Tract Trail Project (Phase 1): </a:t>
            </a:r>
            <a:r>
              <a:rPr lang="en-US" sz="2400" dirty="0">
                <a:latin typeface="Baskerville Old Face" panose="02020602080505020303" pitchFamily="18" charset="0"/>
              </a:rPr>
              <a:t>Funding for permitting and construction of the first phase of the project. </a:t>
            </a:r>
          </a:p>
        </p:txBody>
      </p:sp>
      <p:sp>
        <p:nvSpPr>
          <p:cNvPr id="5" name="TextBox 4">
            <a:extLst>
              <a:ext uri="{FF2B5EF4-FFF2-40B4-BE49-F238E27FC236}">
                <a16:creationId xmlns:a16="http://schemas.microsoft.com/office/drawing/2014/main" id="{620431CC-1B0E-E3CC-6D22-81B8D992856B}"/>
              </a:ext>
            </a:extLst>
          </p:cNvPr>
          <p:cNvSpPr txBox="1"/>
          <p:nvPr/>
        </p:nvSpPr>
        <p:spPr>
          <a:xfrm>
            <a:off x="2209069" y="5057283"/>
            <a:ext cx="8915399" cy="1477328"/>
          </a:xfrm>
          <a:prstGeom prst="rect">
            <a:avLst/>
          </a:prstGeom>
          <a:noFill/>
        </p:spPr>
        <p:txBody>
          <a:bodyPr wrap="square">
            <a:spAutoFit/>
          </a:bodyPr>
          <a:lstStyle/>
          <a:p>
            <a:pPr algn="just">
              <a:spcAft>
                <a:spcPts val="1200"/>
              </a:spcAft>
            </a:pPr>
            <a:r>
              <a:rPr lang="en-US" sz="1600" i="1" dirty="0">
                <a:latin typeface="Baskerville Old Face" panose="02020602080505020303" pitchFamily="18" charset="0"/>
              </a:rPr>
              <a:t>*342 Moyer Road: The Township applied for $250,000 through the DCED Greenways, Trails &amp; Recreation Program, with award announcements expected in early 2026. </a:t>
            </a:r>
          </a:p>
          <a:p>
            <a:pPr algn="just"/>
            <a:r>
              <a:rPr lang="en-US" sz="1600" i="1" dirty="0">
                <a:latin typeface="Baskerville Old Face" panose="02020602080505020303" pitchFamily="18" charset="0"/>
              </a:rPr>
              <a:t>*Wassmer: To date, the Township has applied for $500,000 in grant funding: $250,000 through the </a:t>
            </a:r>
            <a:r>
              <a:rPr lang="en-US" sz="1600" i="1" dirty="0" err="1">
                <a:latin typeface="Baskerville Old Face" panose="02020602080505020303" pitchFamily="18" charset="0"/>
              </a:rPr>
              <a:t>Montco</a:t>
            </a:r>
            <a:r>
              <a:rPr lang="en-US" sz="1600" i="1" dirty="0">
                <a:latin typeface="Baskerville Old Face" panose="02020602080505020303" pitchFamily="18" charset="0"/>
              </a:rPr>
              <a:t> 2040 Implementation Grant Program (awarded) and $250,000 through the Department of Conservation &amp; Natural Resources (DCNR) (award announcements expected this fall). </a:t>
            </a:r>
            <a:endParaRPr lang="en-US" sz="1600" dirty="0">
              <a:latin typeface="Baskerville Old Face" panose="02020602080505020303" pitchFamily="18" charset="0"/>
            </a:endParaRPr>
          </a:p>
        </p:txBody>
      </p:sp>
    </p:spTree>
    <p:extLst>
      <p:ext uri="{BB962C8B-B14F-4D97-AF65-F5344CB8AC3E}">
        <p14:creationId xmlns:p14="http://schemas.microsoft.com/office/powerpoint/2010/main" val="2879271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E612726-6AD2-4BFC-B44A-BA092E156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4B9C2C-FD52-48EF-8BDE-720C5030F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371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11">
            <a:extLst>
              <a:ext uri="{FF2B5EF4-FFF2-40B4-BE49-F238E27FC236}">
                <a16:creationId xmlns:a16="http://schemas.microsoft.com/office/drawing/2014/main" id="{A1DE0485-65C8-4D95-9B34-C55884FC2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2" name="Picture 1">
            <a:extLst>
              <a:ext uri="{FF2B5EF4-FFF2-40B4-BE49-F238E27FC236}">
                <a16:creationId xmlns:a16="http://schemas.microsoft.com/office/drawing/2014/main" id="{D58A1A1F-202C-3398-BCFC-64FD59FE40F0}"/>
              </a:ext>
            </a:extLst>
          </p:cNvPr>
          <p:cNvPicPr>
            <a:picLocks noChangeAspect="1"/>
          </p:cNvPicPr>
          <p:nvPr/>
        </p:nvPicPr>
        <p:blipFill>
          <a:blip r:embed="rId3"/>
          <a:stretch>
            <a:fillRect/>
          </a:stretch>
        </p:blipFill>
        <p:spPr>
          <a:xfrm>
            <a:off x="3559181" y="693344"/>
            <a:ext cx="6657975" cy="546735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E9FCF6C-32B9-A8DF-33D9-D69CEDB198F5}"/>
                  </a:ext>
                </a:extLst>
              </p14:cNvPr>
              <p14:cNvContentPartPr/>
              <p14:nvPr/>
            </p14:nvContentPartPr>
            <p14:xfrm>
              <a:off x="1858367" y="3404833"/>
              <a:ext cx="1262880" cy="406080"/>
            </p14:xfrm>
          </p:contentPart>
        </mc:Choice>
        <mc:Fallback xmlns="">
          <p:pic>
            <p:nvPicPr>
              <p:cNvPr id="3" name="Ink 2">
                <a:extLst>
                  <a:ext uri="{FF2B5EF4-FFF2-40B4-BE49-F238E27FC236}">
                    <a16:creationId xmlns:a16="http://schemas.microsoft.com/office/drawing/2014/main" id="{DE9FCF6C-32B9-A8DF-33D9-D69CEDB198F5}"/>
                  </a:ext>
                </a:extLst>
              </p:cNvPr>
              <p:cNvPicPr/>
              <p:nvPr/>
            </p:nvPicPr>
            <p:blipFill>
              <a:blip r:embed="rId5"/>
              <a:stretch>
                <a:fillRect/>
              </a:stretch>
            </p:blipFill>
            <p:spPr>
              <a:xfrm>
                <a:off x="1840367" y="3386833"/>
                <a:ext cx="129852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3CC65DC-28D9-F291-B449-17CEF4F8683D}"/>
                  </a:ext>
                </a:extLst>
              </p14:cNvPr>
              <p14:cNvContentPartPr/>
              <p14:nvPr/>
            </p14:nvContentPartPr>
            <p14:xfrm>
              <a:off x="9252047" y="3180193"/>
              <a:ext cx="1422360" cy="657360"/>
            </p14:xfrm>
          </p:contentPart>
        </mc:Choice>
        <mc:Fallback xmlns="">
          <p:pic>
            <p:nvPicPr>
              <p:cNvPr id="5" name="Ink 4">
                <a:extLst>
                  <a:ext uri="{FF2B5EF4-FFF2-40B4-BE49-F238E27FC236}">
                    <a16:creationId xmlns:a16="http://schemas.microsoft.com/office/drawing/2014/main" id="{E3CC65DC-28D9-F291-B449-17CEF4F8683D}"/>
                  </a:ext>
                </a:extLst>
              </p:cNvPr>
              <p:cNvPicPr/>
              <p:nvPr/>
            </p:nvPicPr>
            <p:blipFill>
              <a:blip r:embed="rId7"/>
              <a:stretch>
                <a:fillRect/>
              </a:stretch>
            </p:blipFill>
            <p:spPr>
              <a:xfrm>
                <a:off x="9234047" y="3162193"/>
                <a:ext cx="1458000" cy="693000"/>
              </a:xfrm>
              <a:prstGeom prst="rect">
                <a:avLst/>
              </a:prstGeom>
            </p:spPr>
          </p:pic>
        </mc:Fallback>
      </mc:AlternateContent>
    </p:spTree>
    <p:extLst>
      <p:ext uri="{BB962C8B-B14F-4D97-AF65-F5344CB8AC3E}">
        <p14:creationId xmlns:p14="http://schemas.microsoft.com/office/powerpoint/2010/main" val="38744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609880"/>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Emergency Medical Services Fund</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52415" y="5252765"/>
            <a:ext cx="9129789" cy="523220"/>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$2,000</a:t>
            </a:r>
          </a:p>
        </p:txBody>
      </p:sp>
      <p:sp>
        <p:nvSpPr>
          <p:cNvPr id="3" name="Rectangle 2">
            <a:extLst>
              <a:ext uri="{FF2B5EF4-FFF2-40B4-BE49-F238E27FC236}">
                <a16:creationId xmlns:a16="http://schemas.microsoft.com/office/drawing/2014/main" id="{B741FB9A-C6F4-D592-D5B5-DF58E3C1BAA6}"/>
              </a:ext>
            </a:extLst>
          </p:cNvPr>
          <p:cNvSpPr/>
          <p:nvPr/>
        </p:nvSpPr>
        <p:spPr>
          <a:xfrm>
            <a:off x="6883153" y="2670875"/>
            <a:ext cx="4013445" cy="1015663"/>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$100,000 in EMS Contributions</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$2,000 in Tax Collection</a:t>
            </a:r>
          </a:p>
        </p:txBody>
      </p:sp>
      <p:sp>
        <p:nvSpPr>
          <p:cNvPr id="6" name="Rectangle 5">
            <a:extLst>
              <a:ext uri="{FF2B5EF4-FFF2-40B4-BE49-F238E27FC236}">
                <a16:creationId xmlns:a16="http://schemas.microsoft.com/office/drawing/2014/main" id="{4066CB7A-B54A-FBBE-86A8-225178A46384}"/>
              </a:ext>
            </a:extLst>
          </p:cNvPr>
          <p:cNvSpPr/>
          <p:nvPr/>
        </p:nvSpPr>
        <p:spPr>
          <a:xfrm>
            <a:off x="1552414" y="2670875"/>
            <a:ext cx="3510365" cy="400110"/>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$104,000 in Real Estate Tax</a:t>
            </a:r>
          </a:p>
        </p:txBody>
      </p:sp>
    </p:spTree>
    <p:extLst>
      <p:ext uri="{BB962C8B-B14F-4D97-AF65-F5344CB8AC3E}">
        <p14:creationId xmlns:p14="http://schemas.microsoft.com/office/powerpoint/2010/main" val="26806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2A9B1-4B6F-19CB-FF73-52EE56A63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50BC9-ACF8-3B43-965E-7A7EFD574A3D}"/>
              </a:ext>
            </a:extLst>
          </p:cNvPr>
          <p:cNvSpPr txBox="1">
            <a:spLocks/>
          </p:cNvSpPr>
          <p:nvPr/>
        </p:nvSpPr>
        <p:spPr>
          <a:xfrm>
            <a:off x="1295401" y="827401"/>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Sewer Operating Fund</a:t>
            </a:r>
          </a:p>
        </p:txBody>
      </p:sp>
      <p:sp>
        <p:nvSpPr>
          <p:cNvPr id="3" name="Rectangle 2">
            <a:extLst>
              <a:ext uri="{FF2B5EF4-FFF2-40B4-BE49-F238E27FC236}">
                <a16:creationId xmlns:a16="http://schemas.microsoft.com/office/drawing/2014/main" id="{8F056899-E64E-A0D7-95C8-D82E2996A3DC}"/>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$2.160 million in EDU Rental Billings</a:t>
            </a:r>
          </a:p>
        </p:txBody>
      </p:sp>
      <p:sp>
        <p:nvSpPr>
          <p:cNvPr id="4" name="Rectangle 3">
            <a:extLst>
              <a:ext uri="{FF2B5EF4-FFF2-40B4-BE49-F238E27FC236}">
                <a16:creationId xmlns:a16="http://schemas.microsoft.com/office/drawing/2014/main" id="{F5930B4D-3B27-24E2-76DC-55064CDF958B}"/>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B75992C6-989F-13F5-8ECB-770036CA4862}"/>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sp>
        <p:nvSpPr>
          <p:cNvPr id="6" name="Rectangle 5">
            <a:extLst>
              <a:ext uri="{FF2B5EF4-FFF2-40B4-BE49-F238E27FC236}">
                <a16:creationId xmlns:a16="http://schemas.microsoft.com/office/drawing/2014/main" id="{58A9F49E-A2E3-E31C-D6C8-B05E6322C924}"/>
              </a:ext>
            </a:extLst>
          </p:cNvPr>
          <p:cNvSpPr/>
          <p:nvPr/>
        </p:nvSpPr>
        <p:spPr>
          <a:xfrm>
            <a:off x="6497665" y="2574055"/>
            <a:ext cx="4764434" cy="2554545"/>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Personnel</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$219,500 in Utilities</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Debt Obligations</a:t>
            </a:r>
          </a:p>
          <a:p>
            <a:pPr algn="just"/>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$375,000 Interfund Transfer to Sewer Capital Fund</a:t>
            </a:r>
          </a:p>
        </p:txBody>
      </p:sp>
      <p:cxnSp>
        <p:nvCxnSpPr>
          <p:cNvPr id="10" name="Straight Connector 9">
            <a:extLst>
              <a:ext uri="{FF2B5EF4-FFF2-40B4-BE49-F238E27FC236}">
                <a16:creationId xmlns:a16="http://schemas.microsoft.com/office/drawing/2014/main" id="{1E4F0D39-6B6B-8BA0-3505-F89677D6398C}"/>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5D62E6-391B-EA78-6A00-4D3CE18E8B10}"/>
              </a:ext>
            </a:extLst>
          </p:cNvPr>
          <p:cNvSpPr/>
          <p:nvPr/>
        </p:nvSpPr>
        <p:spPr>
          <a:xfrm>
            <a:off x="1531105" y="5712393"/>
            <a:ext cx="9129789" cy="523220"/>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$352,143</a:t>
            </a:r>
          </a:p>
        </p:txBody>
      </p:sp>
    </p:spTree>
    <p:extLst>
      <p:ext uri="{BB962C8B-B14F-4D97-AF65-F5344CB8AC3E}">
        <p14:creationId xmlns:p14="http://schemas.microsoft.com/office/powerpoint/2010/main" val="34596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E612726-6AD2-4BFC-B44A-BA092E156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4B9C2C-FD52-48EF-8BDE-720C5030F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371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11">
            <a:extLst>
              <a:ext uri="{FF2B5EF4-FFF2-40B4-BE49-F238E27FC236}">
                <a16:creationId xmlns:a16="http://schemas.microsoft.com/office/drawing/2014/main" id="{A1DE0485-65C8-4D95-9B34-C55884FC2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3" name="Picture 2">
            <a:extLst>
              <a:ext uri="{FF2B5EF4-FFF2-40B4-BE49-F238E27FC236}">
                <a16:creationId xmlns:a16="http://schemas.microsoft.com/office/drawing/2014/main" id="{EAD075B7-179D-9A15-5B1F-E88D4122446B}"/>
              </a:ext>
            </a:extLst>
          </p:cNvPr>
          <p:cNvPicPr>
            <a:picLocks noChangeAspect="1"/>
          </p:cNvPicPr>
          <p:nvPr/>
        </p:nvPicPr>
        <p:blipFill>
          <a:blip r:embed="rId3"/>
          <a:stretch>
            <a:fillRect/>
          </a:stretch>
        </p:blipFill>
        <p:spPr>
          <a:xfrm>
            <a:off x="3385577" y="693344"/>
            <a:ext cx="6657975" cy="546735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4F56CC0-ABE0-2759-9457-6ED5FC83DE52}"/>
                  </a:ext>
                </a:extLst>
              </p14:cNvPr>
              <p14:cNvContentPartPr/>
              <p14:nvPr/>
            </p14:nvContentPartPr>
            <p14:xfrm>
              <a:off x="1977887" y="4720993"/>
              <a:ext cx="1062360" cy="388800"/>
            </p14:xfrm>
          </p:contentPart>
        </mc:Choice>
        <mc:Fallback xmlns="">
          <p:pic>
            <p:nvPicPr>
              <p:cNvPr id="5" name="Ink 4">
                <a:extLst>
                  <a:ext uri="{FF2B5EF4-FFF2-40B4-BE49-F238E27FC236}">
                    <a16:creationId xmlns:a16="http://schemas.microsoft.com/office/drawing/2014/main" id="{D4F56CC0-ABE0-2759-9457-6ED5FC83DE52}"/>
                  </a:ext>
                </a:extLst>
              </p:cNvPr>
              <p:cNvPicPr/>
              <p:nvPr/>
            </p:nvPicPr>
            <p:blipFill>
              <a:blip r:embed="rId5"/>
              <a:stretch>
                <a:fillRect/>
              </a:stretch>
            </p:blipFill>
            <p:spPr>
              <a:xfrm>
                <a:off x="1959887" y="4702993"/>
                <a:ext cx="10980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D82FA8BF-32D1-CA2C-AEDA-55213AB08909}"/>
                  </a:ext>
                </a:extLst>
              </p14:cNvPr>
              <p14:cNvContentPartPr/>
              <p14:nvPr/>
            </p14:nvContentPartPr>
            <p14:xfrm>
              <a:off x="8991767" y="5047873"/>
              <a:ext cx="1585800" cy="419760"/>
            </p14:xfrm>
          </p:contentPart>
        </mc:Choice>
        <mc:Fallback xmlns="">
          <p:pic>
            <p:nvPicPr>
              <p:cNvPr id="6" name="Ink 5">
                <a:extLst>
                  <a:ext uri="{FF2B5EF4-FFF2-40B4-BE49-F238E27FC236}">
                    <a16:creationId xmlns:a16="http://schemas.microsoft.com/office/drawing/2014/main" id="{D82FA8BF-32D1-CA2C-AEDA-55213AB08909}"/>
                  </a:ext>
                </a:extLst>
              </p:cNvPr>
              <p:cNvPicPr/>
              <p:nvPr/>
            </p:nvPicPr>
            <p:blipFill>
              <a:blip r:embed="rId7"/>
              <a:stretch>
                <a:fillRect/>
              </a:stretch>
            </p:blipFill>
            <p:spPr>
              <a:xfrm>
                <a:off x="8973767" y="5029873"/>
                <a:ext cx="1621440" cy="455400"/>
              </a:xfrm>
              <a:prstGeom prst="rect">
                <a:avLst/>
              </a:prstGeom>
            </p:spPr>
          </p:pic>
        </mc:Fallback>
      </mc:AlternateContent>
    </p:spTree>
    <p:extLst>
      <p:ext uri="{BB962C8B-B14F-4D97-AF65-F5344CB8AC3E}">
        <p14:creationId xmlns:p14="http://schemas.microsoft.com/office/powerpoint/2010/main" val="200590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p:txBody>
          <a:bodyPr>
            <a:normAutofit/>
          </a:bodyPr>
          <a:lstStyle/>
          <a:p>
            <a:r>
              <a:rPr lang="en-US" dirty="0">
                <a:latin typeface="Baskerville Old Face" panose="02020602080505020303" pitchFamily="18" charset="0"/>
              </a:rPr>
              <a:t>What’s in the budget?</a:t>
            </a:r>
          </a:p>
        </p:txBody>
      </p:sp>
      <p:sp>
        <p:nvSpPr>
          <p:cNvPr id="3" name="Content Placeholder 2">
            <a:extLst>
              <a:ext uri="{FF2B5EF4-FFF2-40B4-BE49-F238E27FC236}">
                <a16:creationId xmlns:a16="http://schemas.microsoft.com/office/drawing/2014/main" id="{AD6C5D6D-C865-4309-A330-AF361300D80E}"/>
              </a:ext>
            </a:extLst>
          </p:cNvPr>
          <p:cNvSpPr>
            <a:spLocks noGrp="1"/>
          </p:cNvSpPr>
          <p:nvPr>
            <p:ph idx="1"/>
          </p:nvPr>
        </p:nvSpPr>
        <p:spPr>
          <a:xfrm>
            <a:off x="5417574" y="2212258"/>
            <a:ext cx="6449418" cy="3807542"/>
          </a:xfrm>
        </p:spPr>
        <p:txBody>
          <a:bodyPr anchor="ctr">
            <a:normAutofit/>
          </a:bodyPr>
          <a:lstStyle/>
          <a:p>
            <a:r>
              <a:rPr lang="en-US" dirty="0">
                <a:latin typeface="Baskerville Old Face" panose="02020602080505020303" pitchFamily="18" charset="0"/>
              </a:rPr>
              <a:t>Letter of Transmittal (Budget Message)</a:t>
            </a:r>
          </a:p>
          <a:p>
            <a:r>
              <a:rPr lang="en-US" dirty="0">
                <a:latin typeface="Baskerville Old Face" panose="02020602080505020303" pitchFamily="18" charset="0"/>
              </a:rPr>
              <a:t>Fund Budgets</a:t>
            </a:r>
          </a:p>
          <a:p>
            <a:r>
              <a:rPr lang="en-US" dirty="0">
                <a:latin typeface="Baskerville Old Face" panose="02020602080505020303" pitchFamily="18" charset="0"/>
              </a:rPr>
              <a:t>Supporting Data (Budget Schedules)</a:t>
            </a: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These documents are located on our website at </a:t>
            </a:r>
          </a:p>
          <a:p>
            <a:pPr marL="0" indent="0">
              <a:buNone/>
            </a:pPr>
            <a:r>
              <a:rPr lang="en-US" dirty="0">
                <a:latin typeface="Baskerville Old Face" panose="02020602080505020303" pitchFamily="18" charset="0"/>
              </a:rPr>
              <a:t>www.newhanoverpa.gov.</a:t>
            </a:r>
          </a:p>
        </p:txBody>
      </p:sp>
      <p:pic>
        <p:nvPicPr>
          <p:cNvPr id="7" name="Graphic 6" descr="Money">
            <a:extLst>
              <a:ext uri="{FF2B5EF4-FFF2-40B4-BE49-F238E27FC236}">
                <a16:creationId xmlns:a16="http://schemas.microsoft.com/office/drawing/2014/main" id="{EB5652BC-DD17-D138-C21A-78EA9F332D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0397"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300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473DD-136F-F23A-10A6-D9D4E355F4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82A35-9913-3D21-3F60-BD7E08AFDA81}"/>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Sewer Capital Fund</a:t>
            </a:r>
          </a:p>
        </p:txBody>
      </p:sp>
      <p:sp>
        <p:nvSpPr>
          <p:cNvPr id="3" name="Rectangle 2">
            <a:extLst>
              <a:ext uri="{FF2B5EF4-FFF2-40B4-BE49-F238E27FC236}">
                <a16:creationId xmlns:a16="http://schemas.microsoft.com/office/drawing/2014/main" id="{F6F37CC9-332C-B88E-4EE5-9FA0BAC25749}"/>
              </a:ext>
            </a:extLst>
          </p:cNvPr>
          <p:cNvSpPr/>
          <p:nvPr/>
        </p:nvSpPr>
        <p:spPr>
          <a:xfrm>
            <a:off x="929901" y="2591765"/>
            <a:ext cx="4840629" cy="1323439"/>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$15,000 in Interest Earnings</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$375,000 Interfund Transfer from Sewer Capital Fund</a:t>
            </a:r>
          </a:p>
        </p:txBody>
      </p:sp>
      <p:sp>
        <p:nvSpPr>
          <p:cNvPr id="4" name="Rectangle 3">
            <a:extLst>
              <a:ext uri="{FF2B5EF4-FFF2-40B4-BE49-F238E27FC236}">
                <a16:creationId xmlns:a16="http://schemas.microsoft.com/office/drawing/2014/main" id="{ACC30191-A6E2-FF57-CBC2-70F759DE189D}"/>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5B0ACAF0-97D6-8221-45E0-0035B303A073}"/>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sp>
        <p:nvSpPr>
          <p:cNvPr id="6" name="Rectangle 5">
            <a:extLst>
              <a:ext uri="{FF2B5EF4-FFF2-40B4-BE49-F238E27FC236}">
                <a16:creationId xmlns:a16="http://schemas.microsoft.com/office/drawing/2014/main" id="{82B5145B-3BAB-3677-9482-9C1F6685648E}"/>
              </a:ext>
            </a:extLst>
          </p:cNvPr>
          <p:cNvSpPr/>
          <p:nvPr/>
        </p:nvSpPr>
        <p:spPr>
          <a:xfrm>
            <a:off x="6497664" y="2574055"/>
            <a:ext cx="5461453" cy="2246769"/>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$45,000 Building Painting Project (Year 2 of 4)</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$600,000 Swamp Creek Pump Station Bypass Connection</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$25,000 Shop Jib Crane</a:t>
            </a:r>
          </a:p>
          <a:p>
            <a:pPr algn="just"/>
            <a:endParaRPr lang="en-US" sz="2000" dirty="0">
              <a:latin typeface="Baskerville Old Face" panose="02020602080505020303" pitchFamily="18" charset="0"/>
            </a:endParaRPr>
          </a:p>
        </p:txBody>
      </p:sp>
      <p:cxnSp>
        <p:nvCxnSpPr>
          <p:cNvPr id="10" name="Straight Connector 9">
            <a:extLst>
              <a:ext uri="{FF2B5EF4-FFF2-40B4-BE49-F238E27FC236}">
                <a16:creationId xmlns:a16="http://schemas.microsoft.com/office/drawing/2014/main" id="{001301AE-7E08-FBDE-B5C1-E4F0476226F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1E0041-82CD-0BB2-89EE-5E737DD2672C}"/>
              </a:ext>
            </a:extLst>
          </p:cNvPr>
          <p:cNvSpPr/>
          <p:nvPr/>
        </p:nvSpPr>
        <p:spPr>
          <a:xfrm>
            <a:off x="1531105" y="5712393"/>
            <a:ext cx="9129789" cy="523220"/>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$25,544</a:t>
            </a:r>
          </a:p>
        </p:txBody>
      </p:sp>
    </p:spTree>
    <p:extLst>
      <p:ext uri="{BB962C8B-B14F-4D97-AF65-F5344CB8AC3E}">
        <p14:creationId xmlns:p14="http://schemas.microsoft.com/office/powerpoint/2010/main" val="32325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54D67-7A19-9C4E-69ED-B2244256C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AD530-B457-1BBD-385C-A6CE730D9311}"/>
              </a:ext>
            </a:extLst>
          </p:cNvPr>
          <p:cNvSpPr>
            <a:spLocks noGrp="1"/>
          </p:cNvSpPr>
          <p:nvPr>
            <p:ph type="title"/>
          </p:nvPr>
        </p:nvSpPr>
        <p:spPr>
          <a:xfrm>
            <a:off x="2594431" y="706302"/>
            <a:ext cx="7003138" cy="773175"/>
          </a:xfrm>
        </p:spPr>
        <p:txBody>
          <a:bodyPr>
            <a:noAutofit/>
          </a:bodyPr>
          <a:lstStyle/>
          <a:p>
            <a:pPr algn="ctr"/>
            <a:r>
              <a:rPr lang="en-US" sz="4400" dirty="0">
                <a:solidFill>
                  <a:schemeClr val="accent1"/>
                </a:solidFill>
                <a:latin typeface="Baskerville Old Face" panose="02020602080505020303" pitchFamily="18" charset="0"/>
              </a:rPr>
              <a:t>Sewer Capital Fund</a:t>
            </a:r>
            <a:br>
              <a:rPr lang="en-US" sz="4400" dirty="0">
                <a:solidFill>
                  <a:schemeClr val="accent1"/>
                </a:solidFill>
                <a:latin typeface="Baskerville Old Face" panose="02020602080505020303" pitchFamily="18" charset="0"/>
              </a:rPr>
            </a:br>
            <a:endParaRPr lang="en-US" sz="4400" dirty="0"/>
          </a:p>
        </p:txBody>
      </p:sp>
      <p:sp>
        <p:nvSpPr>
          <p:cNvPr id="3" name="Content Placeholder 2">
            <a:extLst>
              <a:ext uri="{FF2B5EF4-FFF2-40B4-BE49-F238E27FC236}">
                <a16:creationId xmlns:a16="http://schemas.microsoft.com/office/drawing/2014/main" id="{2748C138-FE0C-DDAF-DA9C-7ADEC06D6889}"/>
              </a:ext>
            </a:extLst>
          </p:cNvPr>
          <p:cNvSpPr>
            <a:spLocks noGrp="1"/>
          </p:cNvSpPr>
          <p:nvPr>
            <p:ph idx="1"/>
          </p:nvPr>
        </p:nvSpPr>
        <p:spPr>
          <a:xfrm>
            <a:off x="1921392" y="1694863"/>
            <a:ext cx="9297988" cy="3771359"/>
          </a:xfrm>
        </p:spPr>
        <p:txBody>
          <a:bodyPr>
            <a:normAutofit/>
          </a:bodyPr>
          <a:lstStyle/>
          <a:p>
            <a:pPr marL="457200" lvl="1" indent="0" algn="just">
              <a:spcBef>
                <a:spcPts val="0"/>
              </a:spcBef>
              <a:spcAft>
                <a:spcPts val="1200"/>
              </a:spcAft>
              <a:buNone/>
            </a:pPr>
            <a:r>
              <a:rPr lang="en-US" sz="2400" b="1" dirty="0">
                <a:latin typeface="Baskerville Old Face" panose="02020602080505020303" pitchFamily="18" charset="0"/>
              </a:rPr>
              <a:t>- Building Painting Project: </a:t>
            </a:r>
            <a:r>
              <a:rPr lang="en-US" sz="2400" dirty="0">
                <a:latin typeface="Baskerville Old Face" panose="02020602080505020303" pitchFamily="18" charset="0"/>
              </a:rPr>
              <a:t>Paint top-floor walls and apply epoxy floor coating; paint basement walls, leaving floors concrete due to water exposure.</a:t>
            </a:r>
          </a:p>
          <a:p>
            <a:pPr marL="457200" lvl="1" indent="0" algn="just">
              <a:spcBef>
                <a:spcPts val="0"/>
              </a:spcBef>
              <a:spcAft>
                <a:spcPts val="1200"/>
              </a:spcAft>
              <a:buNone/>
            </a:pPr>
            <a:r>
              <a:rPr lang="en-US" sz="2400" b="1" dirty="0">
                <a:latin typeface="Baskerville Old Face" panose="02020602080505020303" pitchFamily="18" charset="0"/>
              </a:rPr>
              <a:t>- Swamp Creek Pump Station Bypass Connection: </a:t>
            </a:r>
            <a:r>
              <a:rPr lang="en-US" sz="2400" dirty="0">
                <a:latin typeface="Baskerville Old Face" panose="02020602080505020303" pitchFamily="18" charset="0"/>
              </a:rPr>
              <a:t>Install bypass to maintain continuous flow during pump outages, preventing wastewater spills and allowing safe maintenance without system shutdowns.</a:t>
            </a:r>
          </a:p>
          <a:p>
            <a:pPr marL="457200" lvl="1" indent="0" algn="just">
              <a:spcAft>
                <a:spcPts val="1200"/>
              </a:spcAft>
              <a:buNone/>
            </a:pPr>
            <a:r>
              <a:rPr lang="en-US" sz="2400" dirty="0">
                <a:latin typeface="Baskerville Old Face" panose="02020602080505020303" pitchFamily="18" charset="0"/>
              </a:rPr>
              <a:t>- </a:t>
            </a:r>
            <a:r>
              <a:rPr lang="en-US" sz="2400" b="1" dirty="0">
                <a:latin typeface="Baskerville Old Face" panose="02020602080505020303" pitchFamily="18" charset="0"/>
              </a:rPr>
              <a:t>Shop Jib Crane: </a:t>
            </a:r>
            <a:r>
              <a:rPr lang="en-US" sz="2400" dirty="0">
                <a:latin typeface="Baskerville Old Face" panose="02020602080505020303" pitchFamily="18" charset="0"/>
              </a:rPr>
              <a:t>Purchase crane to safely and efficiently lift heavy materials in confined spaces where forklifts can’t operate.</a:t>
            </a:r>
          </a:p>
        </p:txBody>
      </p:sp>
      <p:sp>
        <p:nvSpPr>
          <p:cNvPr id="5" name="TextBox 4">
            <a:extLst>
              <a:ext uri="{FF2B5EF4-FFF2-40B4-BE49-F238E27FC236}">
                <a16:creationId xmlns:a16="http://schemas.microsoft.com/office/drawing/2014/main" id="{0906706F-D5A2-221A-1DB8-286A60C2FE6F}"/>
              </a:ext>
            </a:extLst>
          </p:cNvPr>
          <p:cNvSpPr txBox="1"/>
          <p:nvPr/>
        </p:nvSpPr>
        <p:spPr>
          <a:xfrm>
            <a:off x="3250549" y="5548045"/>
            <a:ext cx="6639674"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Baskerville Old Face" panose="02020602080505020303" pitchFamily="18" charset="0"/>
                <a:ea typeface="Calibri Light" panose="020F0302020204030204" pitchFamily="34" charset="0"/>
                <a:cs typeface="Calibri Light" panose="020F0302020204030204" pitchFamily="34" charset="0"/>
              </a:rPr>
              <a:t>*The Authority submitted a Local Share Account grant application in 2024, with award announcements expected this fall. If approved, the grant would cover this project, removing the need for funding from the Capital Reserve Fund.</a:t>
            </a:r>
          </a:p>
        </p:txBody>
      </p:sp>
    </p:spTree>
    <p:extLst>
      <p:ext uri="{BB962C8B-B14F-4D97-AF65-F5344CB8AC3E}">
        <p14:creationId xmlns:p14="http://schemas.microsoft.com/office/powerpoint/2010/main" val="1429539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Transportation Impact Fund</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892552"/>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$ 1,931,876</a:t>
            </a:r>
          </a:p>
          <a:p>
            <a:pPr algn="ctr"/>
            <a:endParaRPr lang="en-US" sz="2400" b="1" dirty="0"/>
          </a:p>
        </p:txBody>
      </p:sp>
      <p:sp>
        <p:nvSpPr>
          <p:cNvPr id="3" name="Rectangle 2">
            <a:extLst>
              <a:ext uri="{FF2B5EF4-FFF2-40B4-BE49-F238E27FC236}">
                <a16:creationId xmlns:a16="http://schemas.microsoft.com/office/drawing/2014/main" id="{26B68F8C-F33B-E319-A420-703B3C377174}"/>
              </a:ext>
            </a:extLst>
          </p:cNvPr>
          <p:cNvSpPr/>
          <p:nvPr/>
        </p:nvSpPr>
        <p:spPr>
          <a:xfrm>
            <a:off x="1497884" y="2788739"/>
            <a:ext cx="4081506" cy="707886"/>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$40,000 in Interest Earnings</a:t>
            </a:r>
          </a:p>
          <a:p>
            <a:pPr algn="just"/>
            <a:endParaRPr lang="en-US" sz="2000" dirty="0">
              <a:latin typeface="Baskerville Old Face" panose="02020602080505020303" pitchFamily="18" charset="0"/>
            </a:endParaRPr>
          </a:p>
        </p:txBody>
      </p:sp>
      <p:sp>
        <p:nvSpPr>
          <p:cNvPr id="6" name="Rectangle 5">
            <a:extLst>
              <a:ext uri="{FF2B5EF4-FFF2-40B4-BE49-F238E27FC236}">
                <a16:creationId xmlns:a16="http://schemas.microsoft.com/office/drawing/2014/main" id="{271812F2-7C2A-9052-1988-63C32B24D014}"/>
              </a:ext>
            </a:extLst>
          </p:cNvPr>
          <p:cNvSpPr/>
          <p:nvPr/>
        </p:nvSpPr>
        <p:spPr>
          <a:xfrm>
            <a:off x="6746928" y="2807066"/>
            <a:ext cx="4840629" cy="707886"/>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$100,000 in Design Fees</a:t>
            </a:r>
          </a:p>
          <a:p>
            <a:pPr algn="just"/>
            <a:endParaRPr lang="en-US" sz="2000" dirty="0">
              <a:latin typeface="Baskerville Old Face" panose="02020602080505020303" pitchFamily="18" charset="0"/>
            </a:endParaRPr>
          </a:p>
        </p:txBody>
      </p:sp>
    </p:spTree>
    <p:extLst>
      <p:ext uri="{BB962C8B-B14F-4D97-AF65-F5344CB8AC3E}">
        <p14:creationId xmlns:p14="http://schemas.microsoft.com/office/powerpoint/2010/main" val="40241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0F2F9-D518-B552-4EEE-EB96D67AF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EBB12-D64E-00D6-FE72-FDFA6FC271F6}"/>
              </a:ext>
            </a:extLst>
          </p:cNvPr>
          <p:cNvSpPr>
            <a:spLocks noGrp="1"/>
          </p:cNvSpPr>
          <p:nvPr>
            <p:ph type="title"/>
          </p:nvPr>
        </p:nvSpPr>
        <p:spPr>
          <a:xfrm>
            <a:off x="2594431" y="706302"/>
            <a:ext cx="7003138" cy="773175"/>
          </a:xfrm>
        </p:spPr>
        <p:txBody>
          <a:bodyPr>
            <a:noAutofit/>
          </a:bodyPr>
          <a:lstStyle/>
          <a:p>
            <a:pPr algn="ctr"/>
            <a:r>
              <a:rPr lang="en-US" sz="4400" dirty="0">
                <a:solidFill>
                  <a:schemeClr val="accent1"/>
                </a:solidFill>
                <a:latin typeface="Baskerville Old Face" panose="02020602080505020303" pitchFamily="18" charset="0"/>
              </a:rPr>
              <a:t>Transportation Impact Fund</a:t>
            </a:r>
            <a:br>
              <a:rPr lang="en-US" sz="4400" dirty="0">
                <a:solidFill>
                  <a:schemeClr val="accent1"/>
                </a:solidFill>
                <a:latin typeface="Baskerville Old Face" panose="02020602080505020303" pitchFamily="18" charset="0"/>
              </a:rPr>
            </a:br>
            <a:endParaRPr lang="en-US" sz="4400" dirty="0"/>
          </a:p>
        </p:txBody>
      </p:sp>
      <p:sp>
        <p:nvSpPr>
          <p:cNvPr id="3" name="Content Placeholder 2">
            <a:extLst>
              <a:ext uri="{FF2B5EF4-FFF2-40B4-BE49-F238E27FC236}">
                <a16:creationId xmlns:a16="http://schemas.microsoft.com/office/drawing/2014/main" id="{22E9ED01-ECC1-9484-3FB8-731CAFD4E1B3}"/>
              </a:ext>
            </a:extLst>
          </p:cNvPr>
          <p:cNvSpPr>
            <a:spLocks noGrp="1"/>
          </p:cNvSpPr>
          <p:nvPr>
            <p:ph idx="1"/>
          </p:nvPr>
        </p:nvSpPr>
        <p:spPr>
          <a:xfrm>
            <a:off x="2085778" y="2136281"/>
            <a:ext cx="9123328" cy="3157591"/>
          </a:xfrm>
        </p:spPr>
        <p:txBody>
          <a:bodyPr>
            <a:normAutofit/>
          </a:bodyPr>
          <a:lstStyle/>
          <a:p>
            <a:pPr marL="0" lvl="0" indent="0" algn="just" defTabSz="914400">
              <a:spcBef>
                <a:spcPts val="0"/>
              </a:spcBef>
              <a:spcAft>
                <a:spcPts val="1200"/>
              </a:spcAft>
              <a:buClrTx/>
              <a:buNone/>
              <a:defRPr/>
            </a:pPr>
            <a:r>
              <a:rPr lang="en-US" sz="2400" b="1" dirty="0">
                <a:latin typeface="Baskerville Old Face" panose="02020602080505020303" pitchFamily="18" charset="0"/>
                <a:ea typeface="Calibri" panose="020F0502020204030204" pitchFamily="34" charset="0"/>
                <a:cs typeface="Times New Roman" panose="02020603050405020304" pitchFamily="18" charset="0"/>
              </a:rPr>
              <a:t>Planned improvements include:</a:t>
            </a:r>
          </a:p>
          <a:p>
            <a:pPr lvl="0" algn="just" defTabSz="914400">
              <a:spcBef>
                <a:spcPts val="0"/>
              </a:spcBef>
              <a:spcAft>
                <a:spcPts val="1200"/>
              </a:spcAft>
              <a:buClrTx/>
              <a:buFont typeface="Arial" panose="020B0604020202020204" pitchFamily="34" charset="0"/>
              <a:buChar char="•"/>
              <a:defRPr/>
            </a:pPr>
            <a:r>
              <a:rPr lang="en-US" sz="2400" dirty="0">
                <a:latin typeface="Baskerville Old Face" panose="02020602080505020303" pitchFamily="18" charset="0"/>
                <a:ea typeface="Calibri" panose="020F0502020204030204" pitchFamily="34" charset="0"/>
                <a:cs typeface="Times New Roman" panose="02020603050405020304" pitchFamily="18" charset="0"/>
              </a:rPr>
              <a:t>Installing separate left-turn lanes with a minimum of 75 feet of storage in both directions along Swamp Pike at New Hanover Square Road </a:t>
            </a:r>
          </a:p>
          <a:p>
            <a:pPr lvl="0" algn="just" defTabSz="914400">
              <a:spcBef>
                <a:spcPts val="0"/>
              </a:spcBef>
              <a:spcAft>
                <a:spcPts val="1200"/>
              </a:spcAft>
              <a:buClrTx/>
              <a:buFont typeface="Arial" panose="020B0604020202020204" pitchFamily="34" charset="0"/>
              <a:buChar char="•"/>
              <a:defRPr/>
            </a:pPr>
            <a:r>
              <a:rPr lang="en-US" sz="2400" dirty="0">
                <a:latin typeface="Baskerville Old Face" panose="02020602080505020303" pitchFamily="18" charset="0"/>
                <a:ea typeface="Calibri" panose="020F0502020204030204" pitchFamily="34" charset="0"/>
                <a:cs typeface="Times New Roman" panose="02020603050405020304" pitchFamily="18" charset="0"/>
              </a:rPr>
              <a:t>Constructing an eastbound left-turn lane at Wagner Road aligned with the existing westbound lane </a:t>
            </a:r>
          </a:p>
          <a:p>
            <a:pPr lvl="0" algn="just" defTabSz="914400">
              <a:spcBef>
                <a:spcPts val="0"/>
              </a:spcBef>
              <a:spcAft>
                <a:spcPts val="1200"/>
              </a:spcAft>
              <a:buClrTx/>
              <a:buFont typeface="Arial" panose="020B0604020202020204" pitchFamily="34" charset="0"/>
              <a:buChar char="•"/>
              <a:defRPr/>
            </a:pPr>
            <a:r>
              <a:rPr lang="en-US" sz="2400" dirty="0">
                <a:latin typeface="Baskerville Old Face" panose="02020602080505020303" pitchFamily="18" charset="0"/>
                <a:ea typeface="Calibri" panose="020F0502020204030204" pitchFamily="34" charset="0"/>
                <a:cs typeface="Times New Roman" panose="02020603050405020304" pitchFamily="18" charset="0"/>
              </a:rPr>
              <a:t>Restriping the Swamp Pike Bridge to accommodate the new lanes and 5-foot-wide pedestrian-accessible shoulders.</a:t>
            </a:r>
          </a:p>
        </p:txBody>
      </p:sp>
    </p:spTree>
    <p:extLst>
      <p:ext uri="{BB962C8B-B14F-4D97-AF65-F5344CB8AC3E}">
        <p14:creationId xmlns:p14="http://schemas.microsoft.com/office/powerpoint/2010/main" val="1592393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B54F8-08E0-9143-0E30-DA6E875C3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F0C03-547F-0780-EE9E-D68AAE8036E2}"/>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Road Equipment Capital Fund</a:t>
            </a:r>
          </a:p>
        </p:txBody>
      </p:sp>
      <p:sp>
        <p:nvSpPr>
          <p:cNvPr id="4" name="Rectangle 3">
            <a:extLst>
              <a:ext uri="{FF2B5EF4-FFF2-40B4-BE49-F238E27FC236}">
                <a16:creationId xmlns:a16="http://schemas.microsoft.com/office/drawing/2014/main" id="{9118362F-392F-DDB9-99E3-63FE2452DD72}"/>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46CA2C40-8C14-C4CA-4028-7CD160CD8C3C}"/>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cxnSp>
        <p:nvCxnSpPr>
          <p:cNvPr id="10" name="Straight Connector 9">
            <a:extLst>
              <a:ext uri="{FF2B5EF4-FFF2-40B4-BE49-F238E27FC236}">
                <a16:creationId xmlns:a16="http://schemas.microsoft.com/office/drawing/2014/main" id="{340839AA-10EE-5BBF-C5E6-D67F8381F704}"/>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136D74F-23DA-4EAB-AC9C-F35DA919A209}"/>
              </a:ext>
            </a:extLst>
          </p:cNvPr>
          <p:cNvSpPr/>
          <p:nvPr/>
        </p:nvSpPr>
        <p:spPr>
          <a:xfrm>
            <a:off x="1584700" y="5252765"/>
            <a:ext cx="9129789" cy="892552"/>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$688,731</a:t>
            </a:r>
          </a:p>
          <a:p>
            <a:pPr algn="ctr"/>
            <a:endParaRPr lang="en-US" sz="2400" b="1" dirty="0"/>
          </a:p>
        </p:txBody>
      </p:sp>
      <p:sp>
        <p:nvSpPr>
          <p:cNvPr id="3" name="Rectangle 2">
            <a:extLst>
              <a:ext uri="{FF2B5EF4-FFF2-40B4-BE49-F238E27FC236}">
                <a16:creationId xmlns:a16="http://schemas.microsoft.com/office/drawing/2014/main" id="{A2D56EEB-4E6C-09C9-81B6-DFD11531FB70}"/>
              </a:ext>
            </a:extLst>
          </p:cNvPr>
          <p:cNvSpPr/>
          <p:nvPr/>
        </p:nvSpPr>
        <p:spPr>
          <a:xfrm>
            <a:off x="1443610" y="2807066"/>
            <a:ext cx="4081506" cy="707886"/>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$109,000 in Real Estate Taxes</a:t>
            </a:r>
          </a:p>
          <a:p>
            <a:pPr algn="just"/>
            <a:endParaRPr lang="en-US" sz="2000" dirty="0">
              <a:latin typeface="Baskerville Old Face" panose="02020602080505020303" pitchFamily="18" charset="0"/>
            </a:endParaRPr>
          </a:p>
        </p:txBody>
      </p:sp>
      <p:sp>
        <p:nvSpPr>
          <p:cNvPr id="6" name="Rectangle 5">
            <a:extLst>
              <a:ext uri="{FF2B5EF4-FFF2-40B4-BE49-F238E27FC236}">
                <a16:creationId xmlns:a16="http://schemas.microsoft.com/office/drawing/2014/main" id="{4F525CA1-E14F-E53A-10DA-1B6F73CCC903}"/>
              </a:ext>
            </a:extLst>
          </p:cNvPr>
          <p:cNvSpPr/>
          <p:nvPr/>
        </p:nvSpPr>
        <p:spPr>
          <a:xfrm>
            <a:off x="6746928" y="2807066"/>
            <a:ext cx="4840629" cy="1015663"/>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$75,000 for Replacement Pick Up Truck</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$60,000 for Large Equipment Trailer</a:t>
            </a:r>
          </a:p>
        </p:txBody>
      </p:sp>
    </p:spTree>
    <p:extLst>
      <p:ext uri="{BB962C8B-B14F-4D97-AF65-F5344CB8AC3E}">
        <p14:creationId xmlns:p14="http://schemas.microsoft.com/office/powerpoint/2010/main" val="408240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E9B1A-56B1-99C6-3951-81E50EDE0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A013A2-2BF9-0BB5-BD18-2CAE49C577A0}"/>
              </a:ext>
            </a:extLst>
          </p:cNvPr>
          <p:cNvSpPr>
            <a:spLocks noGrp="1"/>
          </p:cNvSpPr>
          <p:nvPr>
            <p:ph type="title"/>
          </p:nvPr>
        </p:nvSpPr>
        <p:spPr>
          <a:xfrm>
            <a:off x="3041909" y="790953"/>
            <a:ext cx="7003138" cy="773175"/>
          </a:xfrm>
        </p:spPr>
        <p:txBody>
          <a:bodyPr>
            <a:noAutofit/>
          </a:bodyPr>
          <a:lstStyle/>
          <a:p>
            <a:pPr algn="ctr"/>
            <a:r>
              <a:rPr lang="en-US" sz="4400" dirty="0">
                <a:solidFill>
                  <a:schemeClr val="accent1"/>
                </a:solidFill>
                <a:latin typeface="Baskerville Old Face" panose="02020602080505020303" pitchFamily="18" charset="0"/>
              </a:rPr>
              <a:t>Road Equipment Capital Fund</a:t>
            </a:r>
            <a:br>
              <a:rPr lang="en-US" sz="4400" dirty="0">
                <a:solidFill>
                  <a:schemeClr val="accent1"/>
                </a:solidFill>
                <a:latin typeface="Baskerville Old Face" panose="02020602080505020303" pitchFamily="18" charset="0"/>
              </a:rPr>
            </a:br>
            <a:endParaRPr lang="en-US" sz="4400" dirty="0"/>
          </a:p>
        </p:txBody>
      </p:sp>
      <p:sp>
        <p:nvSpPr>
          <p:cNvPr id="3" name="Content Placeholder 2">
            <a:extLst>
              <a:ext uri="{FF2B5EF4-FFF2-40B4-BE49-F238E27FC236}">
                <a16:creationId xmlns:a16="http://schemas.microsoft.com/office/drawing/2014/main" id="{EF390E53-07EC-C717-5956-38000D126121}"/>
              </a:ext>
            </a:extLst>
          </p:cNvPr>
          <p:cNvSpPr>
            <a:spLocks noGrp="1"/>
          </p:cNvSpPr>
          <p:nvPr>
            <p:ph idx="1"/>
          </p:nvPr>
        </p:nvSpPr>
        <p:spPr>
          <a:xfrm>
            <a:off x="2075504" y="2211140"/>
            <a:ext cx="8915400" cy="2435719"/>
          </a:xfrm>
        </p:spPr>
        <p:txBody>
          <a:bodyPr>
            <a:normAutofit/>
          </a:bodyPr>
          <a:lstStyle/>
          <a:p>
            <a:pPr lvl="0" algn="just">
              <a:spcBef>
                <a:spcPts val="0"/>
              </a:spcBef>
              <a:spcAft>
                <a:spcPts val="1200"/>
              </a:spcAft>
              <a:buClrTx/>
              <a:buFont typeface="Arial" panose="020B0604020202020204" pitchFamily="34" charset="0"/>
              <a:buChar char="•"/>
            </a:pPr>
            <a:r>
              <a:rPr lang="en-US" sz="2400" b="1" dirty="0">
                <a:solidFill>
                  <a:schemeClr val="tx1"/>
                </a:solidFill>
                <a:latin typeface="Baskerville Old Face" panose="02020602080505020303" pitchFamily="18" charset="0"/>
              </a:rPr>
              <a:t>Pickup Truck Replacement:</a:t>
            </a:r>
            <a:r>
              <a:rPr lang="en-US" sz="2400" dirty="0">
                <a:solidFill>
                  <a:schemeClr val="tx1"/>
                </a:solidFill>
                <a:latin typeface="Baskerville Old Face" panose="02020602080505020303" pitchFamily="18" charset="0"/>
              </a:rPr>
              <a:t> </a:t>
            </a:r>
            <a:r>
              <a:rPr lang="en-US" sz="2400" dirty="0">
                <a:latin typeface="Baskerville Old Face" panose="02020602080505020303" pitchFamily="18" charset="0"/>
              </a:rPr>
              <a:t>Replace 16-year-old roadside spraying and plow truck with severe rust and wiring issues.</a:t>
            </a:r>
          </a:p>
          <a:p>
            <a:pPr lvl="0" algn="just">
              <a:spcBef>
                <a:spcPts val="0"/>
              </a:spcBef>
              <a:spcAft>
                <a:spcPts val="1200"/>
              </a:spcAft>
              <a:buClrTx/>
              <a:buFont typeface="Arial" panose="020B0604020202020204" pitchFamily="34" charset="0"/>
              <a:buChar char="•"/>
            </a:pPr>
            <a:r>
              <a:rPr lang="en-US" sz="2400" b="1" dirty="0">
                <a:solidFill>
                  <a:schemeClr val="tx1"/>
                </a:solidFill>
                <a:latin typeface="Baskerville Old Face" panose="02020602080505020303" pitchFamily="18" charset="0"/>
              </a:rPr>
              <a:t>Large Equipment Trailer Replacement:</a:t>
            </a:r>
            <a:r>
              <a:rPr lang="en-US" sz="2400" dirty="0">
                <a:solidFill>
                  <a:schemeClr val="tx1"/>
                </a:solidFill>
                <a:latin typeface="Baskerville Old Face" panose="02020602080505020303" pitchFamily="18" charset="0"/>
              </a:rPr>
              <a:t> </a:t>
            </a:r>
            <a:r>
              <a:rPr lang="en-US" sz="2400" dirty="0">
                <a:latin typeface="Baskerville Old Face" panose="02020602080505020303" pitchFamily="18" charset="0"/>
              </a:rPr>
              <a:t>Replace 12-year-old trailer with new, higher-capacity model featuring a steeper incline for safer loading and unloading of large equipment.</a:t>
            </a:r>
            <a:endParaRPr lang="en-US" sz="24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4039915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28AA2-DD13-DF54-4F2A-240B1B765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A39A08-7638-860D-3675-D5845B618223}"/>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Debt Service Fund</a:t>
            </a:r>
          </a:p>
        </p:txBody>
      </p:sp>
      <p:sp>
        <p:nvSpPr>
          <p:cNvPr id="4" name="Rectangle 3">
            <a:extLst>
              <a:ext uri="{FF2B5EF4-FFF2-40B4-BE49-F238E27FC236}">
                <a16:creationId xmlns:a16="http://schemas.microsoft.com/office/drawing/2014/main" id="{27FBA4AB-DB82-7A42-14EF-EF7E93D1B802}"/>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4883D2E7-49E0-69D0-0CF1-D8C1716FB68C}"/>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cxnSp>
        <p:nvCxnSpPr>
          <p:cNvPr id="10" name="Straight Connector 9">
            <a:extLst>
              <a:ext uri="{FF2B5EF4-FFF2-40B4-BE49-F238E27FC236}">
                <a16:creationId xmlns:a16="http://schemas.microsoft.com/office/drawing/2014/main" id="{4F5D5421-CC12-23B3-A7BF-12C64AE7048B}"/>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2173E7E-590B-4C49-D602-DB8C523888CB}"/>
              </a:ext>
            </a:extLst>
          </p:cNvPr>
          <p:cNvSpPr/>
          <p:nvPr/>
        </p:nvSpPr>
        <p:spPr>
          <a:xfrm>
            <a:off x="1584700" y="5252765"/>
            <a:ext cx="9129789" cy="892552"/>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$3,500</a:t>
            </a:r>
          </a:p>
          <a:p>
            <a:pPr algn="ctr"/>
            <a:endParaRPr lang="en-US" sz="2400" b="1" dirty="0"/>
          </a:p>
        </p:txBody>
      </p:sp>
      <p:sp>
        <p:nvSpPr>
          <p:cNvPr id="3" name="Rectangle 2">
            <a:extLst>
              <a:ext uri="{FF2B5EF4-FFF2-40B4-BE49-F238E27FC236}">
                <a16:creationId xmlns:a16="http://schemas.microsoft.com/office/drawing/2014/main" id="{DFFCACFF-46FE-13DF-F367-34C66AEE46AE}"/>
              </a:ext>
            </a:extLst>
          </p:cNvPr>
          <p:cNvSpPr/>
          <p:nvPr/>
        </p:nvSpPr>
        <p:spPr>
          <a:xfrm>
            <a:off x="1443610" y="2807066"/>
            <a:ext cx="4081506" cy="707886"/>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$331,000 in Real Estate Taxes</a:t>
            </a:r>
          </a:p>
          <a:p>
            <a:pPr algn="just"/>
            <a:endParaRPr lang="en-US" sz="2000" dirty="0">
              <a:latin typeface="Baskerville Old Face" panose="02020602080505020303" pitchFamily="18" charset="0"/>
            </a:endParaRPr>
          </a:p>
        </p:txBody>
      </p:sp>
      <p:sp>
        <p:nvSpPr>
          <p:cNvPr id="6" name="Rectangle 5">
            <a:extLst>
              <a:ext uri="{FF2B5EF4-FFF2-40B4-BE49-F238E27FC236}">
                <a16:creationId xmlns:a16="http://schemas.microsoft.com/office/drawing/2014/main" id="{4ACC9301-D1A6-3F84-918E-9D999A9A9940}"/>
              </a:ext>
            </a:extLst>
          </p:cNvPr>
          <p:cNvSpPr/>
          <p:nvPr/>
        </p:nvSpPr>
        <p:spPr>
          <a:xfrm>
            <a:off x="6746928" y="2807066"/>
            <a:ext cx="4840629" cy="1015663"/>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$321,242 for Renovation Loan</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$6,000 for Tax Collector</a:t>
            </a:r>
          </a:p>
        </p:txBody>
      </p:sp>
    </p:spTree>
    <p:extLst>
      <p:ext uri="{BB962C8B-B14F-4D97-AF65-F5344CB8AC3E}">
        <p14:creationId xmlns:p14="http://schemas.microsoft.com/office/powerpoint/2010/main" val="174056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91FD1A2A-104C-9A81-7681-EB5EB5CC5EEC}"/>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C1F63329-FC5F-EB50-F74E-115D35F86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40B31A8-3E2F-43C3-8298-B252C6AB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371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11">
            <a:extLst>
              <a:ext uri="{FF2B5EF4-FFF2-40B4-BE49-F238E27FC236}">
                <a16:creationId xmlns:a16="http://schemas.microsoft.com/office/drawing/2014/main" id="{41BFD133-FC27-1B09-3B1B-030114380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6" name="TextBox 5">
            <a:extLst>
              <a:ext uri="{FF2B5EF4-FFF2-40B4-BE49-F238E27FC236}">
                <a16:creationId xmlns:a16="http://schemas.microsoft.com/office/drawing/2014/main" id="{34DA10A1-195B-2ABC-85F5-7B64EDCB3A75}"/>
              </a:ext>
            </a:extLst>
          </p:cNvPr>
          <p:cNvSpPr txBox="1"/>
          <p:nvPr/>
        </p:nvSpPr>
        <p:spPr>
          <a:xfrm>
            <a:off x="4401153" y="645483"/>
            <a:ext cx="4348537" cy="769441"/>
          </a:xfrm>
          <a:prstGeom prst="rect">
            <a:avLst/>
          </a:prstGeom>
          <a:noFill/>
        </p:spPr>
        <p:txBody>
          <a:bodyPr wrap="square">
            <a:spAutoFit/>
          </a:bodyPr>
          <a:lstStyle/>
          <a:p>
            <a:r>
              <a:rPr lang="en-US" sz="4400">
                <a:solidFill>
                  <a:schemeClr val="accent1"/>
                </a:solidFill>
                <a:latin typeface="Baskerville Old Face" panose="02020602080505020303" pitchFamily="18" charset="0"/>
              </a:rPr>
              <a:t>Debt Service Fund</a:t>
            </a:r>
          </a:p>
        </p:txBody>
      </p:sp>
      <p:sp>
        <p:nvSpPr>
          <p:cNvPr id="8" name="TextBox 7">
            <a:extLst>
              <a:ext uri="{FF2B5EF4-FFF2-40B4-BE49-F238E27FC236}">
                <a16:creationId xmlns:a16="http://schemas.microsoft.com/office/drawing/2014/main" id="{337FFFFE-646B-8C57-2130-A99E7D7D2595}"/>
              </a:ext>
            </a:extLst>
          </p:cNvPr>
          <p:cNvSpPr txBox="1"/>
          <p:nvPr/>
        </p:nvSpPr>
        <p:spPr>
          <a:xfrm>
            <a:off x="1541974" y="2685467"/>
            <a:ext cx="2541401" cy="892552"/>
          </a:xfrm>
          <a:prstGeom prst="rect">
            <a:avLst/>
          </a:prstGeom>
          <a:noFill/>
        </p:spPr>
        <p:txBody>
          <a:bodyPr wrap="none" rtlCol="0">
            <a:spAutoFit/>
          </a:bodyPr>
          <a:lstStyle/>
          <a:p>
            <a:pPr algn="ctr"/>
            <a:r>
              <a:rPr lang="en-US" sz="1400" b="1"/>
              <a:t>Used $2.2M in reserves </a:t>
            </a:r>
          </a:p>
          <a:p>
            <a:pPr algn="ctr">
              <a:spcAft>
                <a:spcPts val="1200"/>
              </a:spcAft>
            </a:pPr>
            <a:r>
              <a:rPr lang="en-US" sz="1400" b="1"/>
              <a:t>+ early payments</a:t>
            </a:r>
          </a:p>
          <a:p>
            <a:pPr marL="112713" indent="-111125" algn="ctr">
              <a:buFont typeface="Arial" panose="020B0604020202020204" pitchFamily="34" charset="0"/>
              <a:buChar char="•"/>
            </a:pPr>
            <a:r>
              <a:rPr lang="en-US" sz="1400" b="1"/>
              <a:t> Reduced long-term costs</a:t>
            </a:r>
          </a:p>
        </p:txBody>
      </p:sp>
      <p:sp>
        <p:nvSpPr>
          <p:cNvPr id="12" name="TextBox 11">
            <a:extLst>
              <a:ext uri="{FF2B5EF4-FFF2-40B4-BE49-F238E27FC236}">
                <a16:creationId xmlns:a16="http://schemas.microsoft.com/office/drawing/2014/main" id="{6716E55A-99DF-1699-6625-26414A9F8C9C}"/>
              </a:ext>
            </a:extLst>
          </p:cNvPr>
          <p:cNvSpPr txBox="1"/>
          <p:nvPr/>
        </p:nvSpPr>
        <p:spPr>
          <a:xfrm>
            <a:off x="4806126" y="2685467"/>
            <a:ext cx="3860672" cy="677108"/>
          </a:xfrm>
          <a:prstGeom prst="rect">
            <a:avLst/>
          </a:prstGeom>
          <a:noFill/>
        </p:spPr>
        <p:txBody>
          <a:bodyPr wrap="none" rtlCol="0">
            <a:spAutoFit/>
          </a:bodyPr>
          <a:lstStyle/>
          <a:p>
            <a:pPr algn="ctr">
              <a:spcAft>
                <a:spcPts val="1200"/>
              </a:spcAft>
            </a:pPr>
            <a:r>
              <a:rPr lang="en-US" sz="1400" b="1"/>
              <a:t>Debt Service Fund (2026-2033)</a:t>
            </a:r>
          </a:p>
          <a:p>
            <a:pPr marL="112713" indent="-111125" algn="ctr">
              <a:buFont typeface="Arial" panose="020B0604020202020204" pitchFamily="34" charset="0"/>
              <a:buChar char="•"/>
            </a:pPr>
            <a:r>
              <a:rPr lang="en-US" sz="1400" b="1"/>
              <a:t> 0.430 mills dedicated to loan repayment</a:t>
            </a:r>
          </a:p>
        </p:txBody>
      </p:sp>
      <p:sp>
        <p:nvSpPr>
          <p:cNvPr id="14" name="TextBox 13">
            <a:extLst>
              <a:ext uri="{FF2B5EF4-FFF2-40B4-BE49-F238E27FC236}">
                <a16:creationId xmlns:a16="http://schemas.microsoft.com/office/drawing/2014/main" id="{FA47469C-4C1F-A5BF-072B-48923957239F}"/>
              </a:ext>
            </a:extLst>
          </p:cNvPr>
          <p:cNvSpPr txBox="1"/>
          <p:nvPr/>
        </p:nvSpPr>
        <p:spPr>
          <a:xfrm>
            <a:off x="2119214" y="1876904"/>
            <a:ext cx="1399854" cy="769441"/>
          </a:xfrm>
          <a:prstGeom prst="rect">
            <a:avLst/>
          </a:prstGeom>
          <a:noFill/>
        </p:spPr>
        <p:txBody>
          <a:bodyPr wrap="square">
            <a:spAutoFit/>
          </a:bodyPr>
          <a:lstStyle/>
          <a:p>
            <a:pPr algn="ctr">
              <a:defRPr sz="4400"/>
            </a:pPr>
            <a:r>
              <a:rPr lang="en-US"/>
              <a:t>💰</a:t>
            </a:r>
          </a:p>
        </p:txBody>
      </p:sp>
      <p:sp>
        <p:nvSpPr>
          <p:cNvPr id="15" name="Arrow: Right 14">
            <a:extLst>
              <a:ext uri="{FF2B5EF4-FFF2-40B4-BE49-F238E27FC236}">
                <a16:creationId xmlns:a16="http://schemas.microsoft.com/office/drawing/2014/main" id="{707FD250-E201-F00B-862F-D6668050EEF6}"/>
              </a:ext>
            </a:extLst>
          </p:cNvPr>
          <p:cNvSpPr/>
          <p:nvPr/>
        </p:nvSpPr>
        <p:spPr>
          <a:xfrm>
            <a:off x="4281602" y="2944509"/>
            <a:ext cx="471875" cy="2516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18BD78D-2C09-DB66-1EDD-FEB66CA8B463}"/>
              </a:ext>
            </a:extLst>
          </p:cNvPr>
          <p:cNvSpPr txBox="1"/>
          <p:nvPr/>
        </p:nvSpPr>
        <p:spPr>
          <a:xfrm>
            <a:off x="6192176" y="1876904"/>
            <a:ext cx="1236971" cy="769441"/>
          </a:xfrm>
          <a:prstGeom prst="rect">
            <a:avLst/>
          </a:prstGeom>
          <a:noFill/>
        </p:spPr>
        <p:txBody>
          <a:bodyPr wrap="square">
            <a:spAutoFit/>
          </a:bodyPr>
          <a:lstStyle/>
          <a:p>
            <a:pPr algn="ctr">
              <a:defRPr sz="4400"/>
            </a:pPr>
            <a:r>
              <a:rPr lang="en-US"/>
              <a:t>🏦</a:t>
            </a:r>
          </a:p>
        </p:txBody>
      </p:sp>
      <p:sp>
        <p:nvSpPr>
          <p:cNvPr id="19" name="TextBox 18">
            <a:extLst>
              <a:ext uri="{FF2B5EF4-FFF2-40B4-BE49-F238E27FC236}">
                <a16:creationId xmlns:a16="http://schemas.microsoft.com/office/drawing/2014/main" id="{409B60DA-2934-8DC7-D0B9-C80842C66EF6}"/>
              </a:ext>
            </a:extLst>
          </p:cNvPr>
          <p:cNvSpPr txBox="1"/>
          <p:nvPr/>
        </p:nvSpPr>
        <p:spPr>
          <a:xfrm>
            <a:off x="9269940" y="2685467"/>
            <a:ext cx="2940549" cy="892552"/>
          </a:xfrm>
          <a:prstGeom prst="rect">
            <a:avLst/>
          </a:prstGeom>
          <a:noFill/>
        </p:spPr>
        <p:txBody>
          <a:bodyPr wrap="none" rtlCol="0">
            <a:spAutoFit/>
          </a:bodyPr>
          <a:lstStyle/>
          <a:p>
            <a:pPr algn="ctr">
              <a:spcAft>
                <a:spcPts val="1200"/>
              </a:spcAft>
            </a:pPr>
            <a:r>
              <a:rPr lang="en-US" sz="1400" b="1"/>
              <a:t>Fund sunsets after debt payoff</a:t>
            </a:r>
          </a:p>
          <a:p>
            <a:pPr marL="173038" indent="-173038" algn="ctr">
              <a:buFont typeface="Arial" panose="020B0604020202020204" pitchFamily="34" charset="0"/>
              <a:buChar char="•"/>
            </a:pPr>
            <a:r>
              <a:rPr lang="en-US" sz="1400" b="1"/>
              <a:t> Future Board may reallocate </a:t>
            </a:r>
          </a:p>
          <a:p>
            <a:pPr algn="ctr"/>
            <a:r>
              <a:rPr lang="en-US" sz="1400" b="1"/>
              <a:t>or offer tax relief</a:t>
            </a:r>
          </a:p>
        </p:txBody>
      </p:sp>
      <p:sp>
        <p:nvSpPr>
          <p:cNvPr id="21" name="TextBox 20">
            <a:extLst>
              <a:ext uri="{FF2B5EF4-FFF2-40B4-BE49-F238E27FC236}">
                <a16:creationId xmlns:a16="http://schemas.microsoft.com/office/drawing/2014/main" id="{A35F8FE2-AA2A-1286-9D87-471AF12DF03F}"/>
              </a:ext>
            </a:extLst>
          </p:cNvPr>
          <p:cNvSpPr txBox="1"/>
          <p:nvPr/>
        </p:nvSpPr>
        <p:spPr>
          <a:xfrm>
            <a:off x="10102255" y="1876904"/>
            <a:ext cx="1276660"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4400"/>
            </a:pPr>
            <a:r>
              <a:rPr kumimoji="0" lang="en-US" sz="4400" b="0" i="0" u="none" strike="noStrike" kern="1200" cap="none" spc="0" normalizeH="0" baseline="0" noProof="0">
                <a:ln>
                  <a:noFill/>
                </a:ln>
                <a:solidFill>
                  <a:prstClr val="black"/>
                </a:solidFill>
                <a:effectLst/>
                <a:uLnTx/>
                <a:uFillTx/>
                <a:latin typeface="Calibri"/>
                <a:ea typeface="+mn-ea"/>
                <a:cs typeface="+mn-cs"/>
              </a:rPr>
              <a:t>🌅</a:t>
            </a:r>
          </a:p>
        </p:txBody>
      </p:sp>
      <p:sp>
        <p:nvSpPr>
          <p:cNvPr id="22" name="Arrow: Right 21">
            <a:extLst>
              <a:ext uri="{FF2B5EF4-FFF2-40B4-BE49-F238E27FC236}">
                <a16:creationId xmlns:a16="http://schemas.microsoft.com/office/drawing/2014/main" id="{D3CFDEEC-4983-BC06-BCDC-D1CC61A888E7}"/>
              </a:ext>
            </a:extLst>
          </p:cNvPr>
          <p:cNvSpPr/>
          <p:nvPr/>
        </p:nvSpPr>
        <p:spPr>
          <a:xfrm>
            <a:off x="8719447" y="2941146"/>
            <a:ext cx="471875" cy="2516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536FD0A-B611-0C12-7BF2-7A0AE1958A89}"/>
              </a:ext>
            </a:extLst>
          </p:cNvPr>
          <p:cNvSpPr txBox="1"/>
          <p:nvPr/>
        </p:nvSpPr>
        <p:spPr>
          <a:xfrm>
            <a:off x="1379065" y="5790686"/>
            <a:ext cx="10714793" cy="461665"/>
          </a:xfrm>
          <a:prstGeom prst="rect">
            <a:avLst/>
          </a:prstGeom>
          <a:noFill/>
        </p:spPr>
        <p:txBody>
          <a:bodyPr wrap="square" rtlCol="0">
            <a:spAutoFit/>
          </a:bodyPr>
          <a:lstStyle/>
          <a:p>
            <a:r>
              <a:rPr lang="en-US" sz="2400" dirty="0">
                <a:latin typeface="Baskerville Old Face" panose="02020602080505020303" pitchFamily="18" charset="0"/>
              </a:rPr>
              <a:t>Smart financial management: Saved taxpayers through early payments + favorable rates</a:t>
            </a:r>
          </a:p>
        </p:txBody>
      </p:sp>
      <p:graphicFrame>
        <p:nvGraphicFramePr>
          <p:cNvPr id="2" name="Object 1">
            <a:extLst>
              <a:ext uri="{FF2B5EF4-FFF2-40B4-BE49-F238E27FC236}">
                <a16:creationId xmlns:a16="http://schemas.microsoft.com/office/drawing/2014/main" id="{0D5A4BDF-A5F5-1600-A3F5-E8EAC2BA1465}"/>
              </a:ext>
            </a:extLst>
          </p:cNvPr>
          <p:cNvGraphicFramePr>
            <a:graphicFrameLocks noChangeAspect="1"/>
          </p:cNvGraphicFramePr>
          <p:nvPr>
            <p:extLst>
              <p:ext uri="{D42A27DB-BD31-4B8C-83A1-F6EECF244321}">
                <p14:modId xmlns:p14="http://schemas.microsoft.com/office/powerpoint/2010/main" val="1670118083"/>
              </p:ext>
            </p:extLst>
          </p:nvPr>
        </p:nvGraphicFramePr>
        <p:xfrm>
          <a:off x="1266566" y="3683969"/>
          <a:ext cx="3105150" cy="1666875"/>
        </p:xfrm>
        <a:graphic>
          <a:graphicData uri="http://schemas.openxmlformats.org/presentationml/2006/ole">
            <mc:AlternateContent xmlns:mc="http://schemas.openxmlformats.org/markup-compatibility/2006">
              <mc:Choice xmlns:v="urn:schemas-microsoft-com:vml" Requires="v">
                <p:oleObj name="Worksheet" r:id="rId3" imgW="3105290" imgH="1666739" progId="Excel.Sheet.12">
                  <p:embed/>
                </p:oleObj>
              </mc:Choice>
              <mc:Fallback>
                <p:oleObj name="Worksheet" r:id="rId3" imgW="3105290" imgH="1666739" progId="Excel.Sheet.12">
                  <p:embed/>
                  <p:pic>
                    <p:nvPicPr>
                      <p:cNvPr id="2" name="Object 1">
                        <a:extLst>
                          <a:ext uri="{FF2B5EF4-FFF2-40B4-BE49-F238E27FC236}">
                            <a16:creationId xmlns:a16="http://schemas.microsoft.com/office/drawing/2014/main" id="{0D5A4BDF-A5F5-1600-A3F5-E8EAC2BA1465}"/>
                          </a:ext>
                        </a:extLst>
                      </p:cNvPr>
                      <p:cNvPicPr/>
                      <p:nvPr/>
                    </p:nvPicPr>
                    <p:blipFill>
                      <a:blip r:embed="rId4"/>
                      <a:stretch>
                        <a:fillRect/>
                      </a:stretch>
                    </p:blipFill>
                    <p:spPr>
                      <a:xfrm>
                        <a:off x="1266566" y="3683969"/>
                        <a:ext cx="3105150" cy="1666875"/>
                      </a:xfrm>
                      <a:prstGeom prst="rect">
                        <a:avLst/>
                      </a:prstGeom>
                    </p:spPr>
                  </p:pic>
                </p:oleObj>
              </mc:Fallback>
            </mc:AlternateContent>
          </a:graphicData>
        </a:graphic>
      </p:graphicFrame>
    </p:spTree>
    <p:extLst>
      <p:ext uri="{BB962C8B-B14F-4D97-AF65-F5344CB8AC3E}">
        <p14:creationId xmlns:p14="http://schemas.microsoft.com/office/powerpoint/2010/main" val="4287218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349B48FD-1EDF-9873-675C-D1B15DF58981}"/>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B722C191-3328-3D44-1230-4C9B2244E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69E2E9-9A52-9CAB-7901-4192F9E20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371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11">
            <a:extLst>
              <a:ext uri="{FF2B5EF4-FFF2-40B4-BE49-F238E27FC236}">
                <a16:creationId xmlns:a16="http://schemas.microsoft.com/office/drawing/2014/main" id="{5AC4AF8F-BB97-D9D8-E595-2AFD24A35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3" name="Picture 2">
            <a:extLst>
              <a:ext uri="{FF2B5EF4-FFF2-40B4-BE49-F238E27FC236}">
                <a16:creationId xmlns:a16="http://schemas.microsoft.com/office/drawing/2014/main" id="{F9BCB807-257C-04AB-8733-9A3E61E4C809}"/>
              </a:ext>
            </a:extLst>
          </p:cNvPr>
          <p:cNvPicPr>
            <a:picLocks noChangeAspect="1"/>
          </p:cNvPicPr>
          <p:nvPr/>
        </p:nvPicPr>
        <p:blipFill>
          <a:blip r:embed="rId3"/>
          <a:stretch>
            <a:fillRect/>
          </a:stretch>
        </p:blipFill>
        <p:spPr>
          <a:xfrm>
            <a:off x="3385577" y="693344"/>
            <a:ext cx="6657975" cy="546735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F74A84A-5BBA-DC69-3884-CB7A529E10F8}"/>
                  </a:ext>
                </a:extLst>
              </p14:cNvPr>
              <p14:cNvContentPartPr/>
              <p14:nvPr/>
            </p14:nvContentPartPr>
            <p14:xfrm>
              <a:off x="1749287" y="2037193"/>
              <a:ext cx="1368360" cy="465480"/>
            </p14:xfrm>
          </p:contentPart>
        </mc:Choice>
        <mc:Fallback xmlns="">
          <p:pic>
            <p:nvPicPr>
              <p:cNvPr id="2" name="Ink 1">
                <a:extLst>
                  <a:ext uri="{FF2B5EF4-FFF2-40B4-BE49-F238E27FC236}">
                    <a16:creationId xmlns:a16="http://schemas.microsoft.com/office/drawing/2014/main" id="{FF74A84A-5BBA-DC69-3884-CB7A529E10F8}"/>
                  </a:ext>
                </a:extLst>
              </p:cNvPr>
              <p:cNvPicPr/>
              <p:nvPr/>
            </p:nvPicPr>
            <p:blipFill>
              <a:blip r:embed="rId5"/>
              <a:stretch>
                <a:fillRect/>
              </a:stretch>
            </p:blipFill>
            <p:spPr>
              <a:xfrm>
                <a:off x="1731287" y="2019207"/>
                <a:ext cx="1404000" cy="5010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4258EC6-A259-3F6D-632B-CFCB62ABFC50}"/>
                  </a:ext>
                </a:extLst>
              </p14:cNvPr>
              <p14:cNvContentPartPr/>
              <p14:nvPr/>
            </p14:nvContentPartPr>
            <p14:xfrm>
              <a:off x="9111647" y="1927033"/>
              <a:ext cx="1358640" cy="440280"/>
            </p14:xfrm>
          </p:contentPart>
        </mc:Choice>
        <mc:Fallback xmlns="">
          <p:pic>
            <p:nvPicPr>
              <p:cNvPr id="4" name="Ink 3">
                <a:extLst>
                  <a:ext uri="{FF2B5EF4-FFF2-40B4-BE49-F238E27FC236}">
                    <a16:creationId xmlns:a16="http://schemas.microsoft.com/office/drawing/2014/main" id="{74258EC6-A259-3F6D-632B-CFCB62ABFC50}"/>
                  </a:ext>
                </a:extLst>
              </p:cNvPr>
              <p:cNvPicPr/>
              <p:nvPr/>
            </p:nvPicPr>
            <p:blipFill>
              <a:blip r:embed="rId7"/>
              <a:stretch>
                <a:fillRect/>
              </a:stretch>
            </p:blipFill>
            <p:spPr>
              <a:xfrm>
                <a:off x="9093647" y="1909033"/>
                <a:ext cx="1394280" cy="475920"/>
              </a:xfrm>
              <a:prstGeom prst="rect">
                <a:avLst/>
              </a:prstGeom>
            </p:spPr>
          </p:pic>
        </mc:Fallback>
      </mc:AlternateContent>
    </p:spTree>
    <p:extLst>
      <p:ext uri="{BB962C8B-B14F-4D97-AF65-F5344CB8AC3E}">
        <p14:creationId xmlns:p14="http://schemas.microsoft.com/office/powerpoint/2010/main" val="178459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072FA-E894-B7AD-04E4-19E69CA98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105BD-3ADA-B6BB-E82E-DE8477413099}"/>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Capital Reserve Fund</a:t>
            </a:r>
          </a:p>
        </p:txBody>
      </p:sp>
      <p:sp>
        <p:nvSpPr>
          <p:cNvPr id="4" name="Rectangle 3">
            <a:extLst>
              <a:ext uri="{FF2B5EF4-FFF2-40B4-BE49-F238E27FC236}">
                <a16:creationId xmlns:a16="http://schemas.microsoft.com/office/drawing/2014/main" id="{3EA8E850-A426-B34B-CD0F-E8EE1A1B841A}"/>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60250E2E-9123-5B2D-010E-4FD809D4097B}"/>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cxnSp>
        <p:nvCxnSpPr>
          <p:cNvPr id="10" name="Straight Connector 9">
            <a:extLst>
              <a:ext uri="{FF2B5EF4-FFF2-40B4-BE49-F238E27FC236}">
                <a16:creationId xmlns:a16="http://schemas.microsoft.com/office/drawing/2014/main" id="{DC18F9F7-A18D-FBFF-AC00-1F2059029A67}"/>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BEAC077-4439-62B2-8CDF-25B0E3A7BE20}"/>
              </a:ext>
            </a:extLst>
          </p:cNvPr>
          <p:cNvSpPr/>
          <p:nvPr/>
        </p:nvSpPr>
        <p:spPr>
          <a:xfrm>
            <a:off x="1531105" y="5478905"/>
            <a:ext cx="9129789" cy="892552"/>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$254,781</a:t>
            </a:r>
          </a:p>
          <a:p>
            <a:pPr algn="ctr"/>
            <a:endParaRPr lang="en-US" sz="2400" b="1" dirty="0"/>
          </a:p>
        </p:txBody>
      </p:sp>
      <p:sp>
        <p:nvSpPr>
          <p:cNvPr id="3" name="Rectangle 2">
            <a:extLst>
              <a:ext uri="{FF2B5EF4-FFF2-40B4-BE49-F238E27FC236}">
                <a16:creationId xmlns:a16="http://schemas.microsoft.com/office/drawing/2014/main" id="{37D7FD00-7529-C318-FD2F-76892EB9B3F0}"/>
              </a:ext>
            </a:extLst>
          </p:cNvPr>
          <p:cNvSpPr/>
          <p:nvPr/>
        </p:nvSpPr>
        <p:spPr>
          <a:xfrm>
            <a:off x="1497884" y="2653616"/>
            <a:ext cx="4081506" cy="707886"/>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$20,000 in Interest Earnings</a:t>
            </a:r>
          </a:p>
          <a:p>
            <a:pPr algn="just"/>
            <a:endParaRPr lang="en-US" sz="2000" dirty="0">
              <a:latin typeface="Baskerville Old Face" panose="02020602080505020303" pitchFamily="18" charset="0"/>
            </a:endParaRPr>
          </a:p>
        </p:txBody>
      </p:sp>
      <p:sp>
        <p:nvSpPr>
          <p:cNvPr id="6" name="Rectangle 5">
            <a:extLst>
              <a:ext uri="{FF2B5EF4-FFF2-40B4-BE49-F238E27FC236}">
                <a16:creationId xmlns:a16="http://schemas.microsoft.com/office/drawing/2014/main" id="{BAA4E06C-86B3-BE05-A3E5-D68647053776}"/>
              </a:ext>
            </a:extLst>
          </p:cNvPr>
          <p:cNvSpPr/>
          <p:nvPr/>
        </p:nvSpPr>
        <p:spPr>
          <a:xfrm>
            <a:off x="6558337" y="2660205"/>
            <a:ext cx="5150546" cy="2246769"/>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$250,000 Deep Creek Road Culvert</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$30,000 Municipal Building Storage</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$25,000 Conceptual Basin Retrofit Program</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$85,000 Police Department Fleet Vehicle </a:t>
            </a:r>
          </a:p>
        </p:txBody>
      </p:sp>
    </p:spTree>
    <p:extLst>
      <p:ext uri="{BB962C8B-B14F-4D97-AF65-F5344CB8AC3E}">
        <p14:creationId xmlns:p14="http://schemas.microsoft.com/office/powerpoint/2010/main" val="282341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p:txBody>
          <a:bodyPr>
            <a:normAutofit/>
          </a:bodyPr>
          <a:lstStyle/>
          <a:p>
            <a:r>
              <a:rPr lang="en-US" sz="4000" dirty="0">
                <a:solidFill>
                  <a:schemeClr val="tx1"/>
                </a:solidFill>
                <a:latin typeface="Baskerville Old Face" panose="02020602080505020303" pitchFamily="18" charset="0"/>
              </a:rPr>
              <a:t>Budget Highlights</a:t>
            </a:r>
          </a:p>
        </p:txBody>
      </p:sp>
      <p:graphicFrame>
        <p:nvGraphicFramePr>
          <p:cNvPr id="5" name="Content Placeholder 2">
            <a:extLst>
              <a:ext uri="{FF2B5EF4-FFF2-40B4-BE49-F238E27FC236}">
                <a16:creationId xmlns:a16="http://schemas.microsoft.com/office/drawing/2014/main" id="{3ECEA913-0A11-4E5A-B54D-00EDA917521C}"/>
              </a:ext>
            </a:extLst>
          </p:cNvPr>
          <p:cNvGraphicFramePr>
            <a:graphicFrameLocks noGrp="1"/>
          </p:cNvGraphicFramePr>
          <p:nvPr>
            <p:ph idx="1"/>
            <p:extLst>
              <p:ext uri="{D42A27DB-BD31-4B8C-83A1-F6EECF244321}">
                <p14:modId xmlns:p14="http://schemas.microsoft.com/office/powerpoint/2010/main" val="3980746597"/>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2648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186B0-A796-BBF9-D40F-9860478BE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238F3-2F58-1250-7EE9-DCC932446497}"/>
              </a:ext>
            </a:extLst>
          </p:cNvPr>
          <p:cNvSpPr>
            <a:spLocks noGrp="1"/>
          </p:cNvSpPr>
          <p:nvPr>
            <p:ph type="title"/>
          </p:nvPr>
        </p:nvSpPr>
        <p:spPr>
          <a:xfrm>
            <a:off x="3041909" y="790953"/>
            <a:ext cx="7003138" cy="773175"/>
          </a:xfrm>
        </p:spPr>
        <p:txBody>
          <a:bodyPr>
            <a:noAutofit/>
          </a:bodyPr>
          <a:lstStyle/>
          <a:p>
            <a:pPr algn="ctr"/>
            <a:r>
              <a:rPr lang="en-US" sz="4400" dirty="0">
                <a:solidFill>
                  <a:schemeClr val="accent1"/>
                </a:solidFill>
                <a:latin typeface="Baskerville Old Face" panose="02020602080505020303" pitchFamily="18" charset="0"/>
              </a:rPr>
              <a:t>Capital Reserve Fund</a:t>
            </a:r>
            <a:br>
              <a:rPr lang="en-US" sz="4400" dirty="0">
                <a:solidFill>
                  <a:schemeClr val="accent1"/>
                </a:solidFill>
                <a:latin typeface="Baskerville Old Face" panose="02020602080505020303" pitchFamily="18" charset="0"/>
              </a:rPr>
            </a:br>
            <a:endParaRPr lang="en-US" sz="4400" dirty="0"/>
          </a:p>
        </p:txBody>
      </p:sp>
      <p:sp>
        <p:nvSpPr>
          <p:cNvPr id="3" name="Content Placeholder 2">
            <a:extLst>
              <a:ext uri="{FF2B5EF4-FFF2-40B4-BE49-F238E27FC236}">
                <a16:creationId xmlns:a16="http://schemas.microsoft.com/office/drawing/2014/main" id="{391DF7DF-A3C3-120A-43AC-E1097BCC6827}"/>
              </a:ext>
            </a:extLst>
          </p:cNvPr>
          <p:cNvSpPr>
            <a:spLocks noGrp="1"/>
          </p:cNvSpPr>
          <p:nvPr>
            <p:ph idx="1"/>
          </p:nvPr>
        </p:nvSpPr>
        <p:spPr>
          <a:xfrm>
            <a:off x="2017774" y="1821367"/>
            <a:ext cx="9051408" cy="3388276"/>
          </a:xfrm>
        </p:spPr>
        <p:txBody>
          <a:bodyPr>
            <a:noAutofit/>
          </a:bodyPr>
          <a:lstStyle/>
          <a:p>
            <a:pPr lvl="0">
              <a:spcBef>
                <a:spcPts val="0"/>
              </a:spcBef>
              <a:spcAft>
                <a:spcPts val="1200"/>
              </a:spcAft>
              <a:buClrTx/>
              <a:buFont typeface="Arial" panose="020B0604020202020204" pitchFamily="34" charset="0"/>
              <a:buChar char="•"/>
            </a:pPr>
            <a:r>
              <a:rPr lang="en-US" sz="2000" b="1" dirty="0">
                <a:latin typeface="Baskerville Old Face" panose="02020602080505020303" pitchFamily="18" charset="0"/>
              </a:rPr>
              <a:t>Deep Creek Road Culvert:</a:t>
            </a:r>
            <a:r>
              <a:rPr lang="en-US" sz="2000" dirty="0">
                <a:latin typeface="Baskerville Old Face" panose="02020602080505020303" pitchFamily="18" charset="0"/>
              </a:rPr>
              <a:t> Construction and inspection costs to replace the culvert between Erb Road and </a:t>
            </a:r>
            <a:r>
              <a:rPr lang="en-US" sz="2000" dirty="0" err="1">
                <a:latin typeface="Baskerville Old Face" panose="02020602080505020303" pitchFamily="18" charset="0"/>
              </a:rPr>
              <a:t>Schenkler</a:t>
            </a:r>
            <a:r>
              <a:rPr lang="en-US" sz="2000" dirty="0">
                <a:latin typeface="Baskerville Old Face" panose="02020602080505020303" pitchFamily="18" charset="0"/>
              </a:rPr>
              <a:t> Road.</a:t>
            </a:r>
          </a:p>
          <a:p>
            <a:pPr lvl="0">
              <a:spcBef>
                <a:spcPts val="0"/>
              </a:spcBef>
              <a:spcAft>
                <a:spcPts val="1200"/>
              </a:spcAft>
              <a:buClrTx/>
              <a:buFont typeface="Arial" panose="020B0604020202020204" pitchFamily="34" charset="0"/>
              <a:buChar char="•"/>
            </a:pPr>
            <a:r>
              <a:rPr lang="en-US" sz="2000" b="1" dirty="0">
                <a:latin typeface="Baskerville Old Face" panose="02020602080505020303" pitchFamily="18" charset="0"/>
              </a:rPr>
              <a:t>Municipal Building Storage:</a:t>
            </a:r>
            <a:r>
              <a:rPr lang="en-US" sz="2000" dirty="0">
                <a:latin typeface="Baskerville Old Face" panose="02020602080505020303" pitchFamily="18" charset="0"/>
              </a:rPr>
              <a:t> Installation of a high-density shelving system for zoning and building files. This expands storage for parcel files and allows the Township to sell outdated file cabinets currently taking up office space.</a:t>
            </a:r>
          </a:p>
          <a:p>
            <a:pPr lvl="0">
              <a:spcBef>
                <a:spcPts val="0"/>
              </a:spcBef>
              <a:spcAft>
                <a:spcPts val="1200"/>
              </a:spcAft>
              <a:buClrTx/>
              <a:buFont typeface="Arial" panose="020B0604020202020204" pitchFamily="34" charset="0"/>
              <a:buChar char="•"/>
            </a:pPr>
            <a:r>
              <a:rPr lang="en-US" sz="2000" b="1" dirty="0">
                <a:latin typeface="Baskerville Old Face" panose="02020602080505020303" pitchFamily="18" charset="0"/>
              </a:rPr>
              <a:t>Conceptual Basin Retrofit Program:</a:t>
            </a:r>
            <a:r>
              <a:rPr lang="en-US" sz="2000" dirty="0">
                <a:latin typeface="Baskerville Old Face" panose="02020602080505020303" pitchFamily="18" charset="0"/>
              </a:rPr>
              <a:t> Seed funding to help homeowners retrofit their basins to meet current stormwater management standards.</a:t>
            </a:r>
          </a:p>
          <a:p>
            <a:pPr>
              <a:spcBef>
                <a:spcPts val="0"/>
              </a:spcBef>
              <a:spcAft>
                <a:spcPts val="1200"/>
              </a:spcAft>
              <a:buClrTx/>
              <a:buFont typeface="Arial" panose="020B0604020202020204" pitchFamily="34" charset="0"/>
              <a:buChar char="•"/>
            </a:pPr>
            <a:r>
              <a:rPr lang="en-US" sz="2000" b="1" dirty="0">
                <a:latin typeface="Baskerville Old Face" panose="02020602080505020303" pitchFamily="18" charset="0"/>
              </a:rPr>
              <a:t>Police Department Fleet Vehicle:</a:t>
            </a:r>
            <a:r>
              <a:rPr lang="en-US" sz="2000" dirty="0">
                <a:latin typeface="Baskerville Old Face" panose="02020602080505020303" pitchFamily="18" charset="0"/>
              </a:rPr>
              <a:t> One replacement vehicle.</a:t>
            </a: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marL="0" indent="0">
              <a:spcBef>
                <a:spcPts val="0"/>
              </a:spcBef>
              <a:spcAft>
                <a:spcPts val="1200"/>
              </a:spcAft>
              <a:buClrTx/>
              <a:buNone/>
            </a:pPr>
            <a:r>
              <a:rPr lang="en-US" sz="2000" dirty="0">
                <a:latin typeface="Baskerville Old Face" panose="02020602080505020303" pitchFamily="18" charset="0"/>
              </a:rPr>
              <a:t> </a:t>
            </a:r>
            <a:endParaRPr lang="en-US" sz="2000" dirty="0">
              <a:solidFill>
                <a:schemeClr val="tx1"/>
              </a:solidFill>
              <a:latin typeface="Baskerville Old Face" panose="02020602080505020303" pitchFamily="18" charset="0"/>
            </a:endParaRPr>
          </a:p>
        </p:txBody>
      </p:sp>
      <p:sp>
        <p:nvSpPr>
          <p:cNvPr id="5" name="TextBox 4">
            <a:extLst>
              <a:ext uri="{FF2B5EF4-FFF2-40B4-BE49-F238E27FC236}">
                <a16:creationId xmlns:a16="http://schemas.microsoft.com/office/drawing/2014/main" id="{AFDA6ADD-87C0-7F0E-0EB7-C6A67ECA78EA}"/>
              </a:ext>
            </a:extLst>
          </p:cNvPr>
          <p:cNvSpPr txBox="1"/>
          <p:nvPr/>
        </p:nvSpPr>
        <p:spPr>
          <a:xfrm>
            <a:off x="2404705" y="5236050"/>
            <a:ext cx="8277546"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tx1"/>
                </a:solidFill>
                <a:effectLst/>
                <a:latin typeface="Baskerville Old Face" panose="02020602080505020303" pitchFamily="18" charset="0"/>
                <a:ea typeface="Calibri Light" panose="020F0302020204030204" pitchFamily="34" charset="0"/>
                <a:cs typeface="Calibri Light" panose="020F0302020204030204" pitchFamily="34" charset="0"/>
              </a:rPr>
              <a:t>*The Township submitted a Local Share Account grant application in 2024 for three police vehicles; award announcements are expected this fall. If approved, the grant would cover these vehicle purchases, removing the need for funding from the Capital Reserve Fund in 2026, 2027, and 2028.</a:t>
            </a:r>
            <a:endParaRPr lang="en-US" sz="1600" kern="1200" dirty="0">
              <a:solidFill>
                <a:schemeClr val="tx1"/>
              </a:solidFill>
              <a:effectLst/>
              <a:latin typeface="Baskerville Old Face" panose="02020602080505020303" pitchFamily="18"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93658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C078E-355C-8173-BAA3-C5025ECB94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18B5E-3CF8-68B9-1D17-784D566F9A7B}"/>
              </a:ext>
            </a:extLst>
          </p:cNvPr>
          <p:cNvSpPr txBox="1">
            <a:spLocks/>
          </p:cNvSpPr>
          <p:nvPr/>
        </p:nvSpPr>
        <p:spPr>
          <a:xfrm>
            <a:off x="1295401" y="709878"/>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accent1"/>
                </a:solidFill>
                <a:latin typeface="Baskerville Old Face" panose="02020602080505020303" pitchFamily="18" charset="0"/>
              </a:rPr>
              <a:t>Recreation Capital Reserve Fund</a:t>
            </a:r>
          </a:p>
        </p:txBody>
      </p:sp>
      <p:sp>
        <p:nvSpPr>
          <p:cNvPr id="4" name="Rectangle 3">
            <a:extLst>
              <a:ext uri="{FF2B5EF4-FFF2-40B4-BE49-F238E27FC236}">
                <a16:creationId xmlns:a16="http://schemas.microsoft.com/office/drawing/2014/main" id="{95C3E8A8-06D4-E18C-8F16-1256BEF3A819}"/>
              </a:ext>
            </a:extLst>
          </p:cNvPr>
          <p:cNvSpPr/>
          <p:nvPr/>
        </p:nvSpPr>
        <p:spPr>
          <a:xfrm>
            <a:off x="6746928" y="2148398"/>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F39DBAFD-806B-2453-DA4E-90CCEC3DC8A3}"/>
              </a:ext>
            </a:extLst>
          </p:cNvPr>
          <p:cNvSpPr/>
          <p:nvPr/>
        </p:nvSpPr>
        <p:spPr>
          <a:xfrm>
            <a:off x="1552415" y="2148398"/>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cxnSp>
        <p:nvCxnSpPr>
          <p:cNvPr id="10" name="Straight Connector 9">
            <a:extLst>
              <a:ext uri="{FF2B5EF4-FFF2-40B4-BE49-F238E27FC236}">
                <a16:creationId xmlns:a16="http://schemas.microsoft.com/office/drawing/2014/main" id="{D9C41042-B8C3-DCAA-2FC0-490C24236098}"/>
              </a:ext>
            </a:extLst>
          </p:cNvPr>
          <p:cNvCxnSpPr>
            <a:cxnSpLocks/>
          </p:cNvCxnSpPr>
          <p:nvPr/>
        </p:nvCxnSpPr>
        <p:spPr>
          <a:xfrm>
            <a:off x="6096001" y="2081939"/>
            <a:ext cx="0" cy="26955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F192768-5783-0F8F-E447-B6A7D6E5CB35}"/>
              </a:ext>
            </a:extLst>
          </p:cNvPr>
          <p:cNvSpPr/>
          <p:nvPr/>
        </p:nvSpPr>
        <p:spPr>
          <a:xfrm>
            <a:off x="1531104" y="5701846"/>
            <a:ext cx="9129789" cy="892552"/>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$191,752</a:t>
            </a:r>
          </a:p>
          <a:p>
            <a:pPr algn="ctr"/>
            <a:endParaRPr lang="en-US" sz="2400" b="1" dirty="0"/>
          </a:p>
        </p:txBody>
      </p:sp>
      <p:sp>
        <p:nvSpPr>
          <p:cNvPr id="3" name="Rectangle 2">
            <a:extLst>
              <a:ext uri="{FF2B5EF4-FFF2-40B4-BE49-F238E27FC236}">
                <a16:creationId xmlns:a16="http://schemas.microsoft.com/office/drawing/2014/main" id="{E83AE96C-BB1E-793F-2CC5-328BBED247B7}"/>
              </a:ext>
            </a:extLst>
          </p:cNvPr>
          <p:cNvSpPr/>
          <p:nvPr/>
        </p:nvSpPr>
        <p:spPr>
          <a:xfrm>
            <a:off x="1363569" y="2764985"/>
            <a:ext cx="4081506" cy="707886"/>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$5,000 in Interest Earnings</a:t>
            </a:r>
          </a:p>
          <a:p>
            <a:pPr algn="just"/>
            <a:endParaRPr lang="en-US" sz="2000" dirty="0">
              <a:latin typeface="Baskerville Old Face" panose="02020602080505020303" pitchFamily="18" charset="0"/>
            </a:endParaRPr>
          </a:p>
        </p:txBody>
      </p:sp>
      <p:sp>
        <p:nvSpPr>
          <p:cNvPr id="6" name="Rectangle 5">
            <a:extLst>
              <a:ext uri="{FF2B5EF4-FFF2-40B4-BE49-F238E27FC236}">
                <a16:creationId xmlns:a16="http://schemas.microsoft.com/office/drawing/2014/main" id="{A2FFF0AD-C92F-6E37-CDC4-35A69060D24D}"/>
              </a:ext>
            </a:extLst>
          </p:cNvPr>
          <p:cNvSpPr/>
          <p:nvPr/>
        </p:nvSpPr>
        <p:spPr>
          <a:xfrm>
            <a:off x="6746928" y="2764985"/>
            <a:ext cx="5366301" cy="2400657"/>
          </a:xfrm>
          <a:prstGeom prst="rect">
            <a:avLst/>
          </a:prstGeom>
        </p:spPr>
        <p:txBody>
          <a:bodyPr wrap="square">
            <a:spAutoFit/>
          </a:bodyPr>
          <a:lstStyle/>
          <a:p>
            <a:pPr marL="342900" indent="-342900" algn="just">
              <a:spcAft>
                <a:spcPts val="600"/>
              </a:spcAft>
              <a:buFontTx/>
              <a:buChar char="-"/>
            </a:pPr>
            <a:r>
              <a:rPr lang="en-US" sz="2000" dirty="0">
                <a:latin typeface="Baskerville Old Face" panose="02020602080505020303" pitchFamily="18" charset="0"/>
              </a:rPr>
              <a:t>Swamp Creek Park $60,000</a:t>
            </a:r>
          </a:p>
          <a:p>
            <a:pPr lvl="1" algn="just"/>
            <a:endParaRPr lang="en-US" sz="2000" dirty="0">
              <a:latin typeface="Baskerville Old Face" panose="02020602080505020303" pitchFamily="18" charset="0"/>
            </a:endParaRPr>
          </a:p>
          <a:p>
            <a:pPr marL="342900" indent="-342900" algn="just">
              <a:spcAft>
                <a:spcPts val="600"/>
              </a:spcAft>
              <a:buFontTx/>
              <a:buChar char="-"/>
            </a:pPr>
            <a:r>
              <a:rPr lang="en-US" sz="2000" dirty="0">
                <a:latin typeface="Baskerville Old Face" panose="02020602080505020303" pitchFamily="18" charset="0"/>
              </a:rPr>
              <a:t>Community Park $50,000</a:t>
            </a:r>
          </a:p>
          <a:p>
            <a:pPr lvl="1" algn="just"/>
            <a:endParaRPr lang="en-US" sz="2000" dirty="0">
              <a:latin typeface="Baskerville Old Face" panose="02020602080505020303" pitchFamily="18" charset="0"/>
            </a:endParaRPr>
          </a:p>
          <a:p>
            <a:pPr marL="342900" indent="-342900" algn="just">
              <a:buFontTx/>
              <a:buChar char="-"/>
            </a:pPr>
            <a:endParaRPr lang="en-US" sz="2000" dirty="0">
              <a:latin typeface="Baskerville Old Face" panose="02020602080505020303" pitchFamily="18" charset="0"/>
            </a:endParaRPr>
          </a:p>
          <a:p>
            <a:pPr marL="800100" lvl="1" indent="-342900" algn="just">
              <a:buFontTx/>
              <a:buChar char="-"/>
            </a:pPr>
            <a:endParaRPr lang="en-US" sz="2000" dirty="0">
              <a:latin typeface="Baskerville Old Face" panose="02020602080505020303" pitchFamily="18" charset="0"/>
            </a:endParaRPr>
          </a:p>
          <a:p>
            <a:pPr marL="800100" lvl="1" indent="-342900" algn="just">
              <a:buFontTx/>
              <a:buChar char="-"/>
            </a:pP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11665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39EE6-C023-A541-807D-78FE90D17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7F097-8038-5B22-F488-467C4B114483}"/>
              </a:ext>
            </a:extLst>
          </p:cNvPr>
          <p:cNvSpPr>
            <a:spLocks noGrp="1"/>
          </p:cNvSpPr>
          <p:nvPr>
            <p:ph type="title"/>
          </p:nvPr>
        </p:nvSpPr>
        <p:spPr>
          <a:xfrm>
            <a:off x="2711596" y="719034"/>
            <a:ext cx="7663763" cy="773175"/>
          </a:xfrm>
        </p:spPr>
        <p:txBody>
          <a:bodyPr>
            <a:noAutofit/>
          </a:bodyPr>
          <a:lstStyle/>
          <a:p>
            <a:pPr algn="ctr"/>
            <a:r>
              <a:rPr lang="en-US" sz="4400" dirty="0">
                <a:solidFill>
                  <a:schemeClr val="accent1"/>
                </a:solidFill>
                <a:latin typeface="Baskerville Old Face" panose="02020602080505020303" pitchFamily="18" charset="0"/>
              </a:rPr>
              <a:t>Recreation Capital Reserve Fund</a:t>
            </a:r>
            <a:br>
              <a:rPr lang="en-US" sz="4400" dirty="0">
                <a:solidFill>
                  <a:schemeClr val="accent1"/>
                </a:solidFill>
                <a:latin typeface="Baskerville Old Face" panose="02020602080505020303" pitchFamily="18" charset="0"/>
              </a:rPr>
            </a:br>
            <a:endParaRPr lang="en-US" sz="4400" dirty="0"/>
          </a:p>
        </p:txBody>
      </p:sp>
      <p:sp>
        <p:nvSpPr>
          <p:cNvPr id="3" name="Content Placeholder 2">
            <a:extLst>
              <a:ext uri="{FF2B5EF4-FFF2-40B4-BE49-F238E27FC236}">
                <a16:creationId xmlns:a16="http://schemas.microsoft.com/office/drawing/2014/main" id="{4F55D93B-A2E3-5ACF-7A04-9A6C53CB0B7C}"/>
              </a:ext>
            </a:extLst>
          </p:cNvPr>
          <p:cNvSpPr>
            <a:spLocks noGrp="1"/>
          </p:cNvSpPr>
          <p:nvPr>
            <p:ph idx="1"/>
          </p:nvPr>
        </p:nvSpPr>
        <p:spPr>
          <a:xfrm>
            <a:off x="2017773" y="2353735"/>
            <a:ext cx="9051408" cy="3388276"/>
          </a:xfrm>
        </p:spPr>
        <p:txBody>
          <a:bodyPr>
            <a:noAutofit/>
          </a:bodyPr>
          <a:lstStyle/>
          <a:p>
            <a:pPr algn="just">
              <a:spcBef>
                <a:spcPts val="0"/>
              </a:spcBef>
              <a:spcAft>
                <a:spcPts val="1200"/>
              </a:spcAft>
              <a:buClrTx/>
              <a:buFont typeface="Arial" panose="020B0604020202020204" pitchFamily="34" charset="0"/>
              <a:buChar char="•"/>
            </a:pPr>
            <a:r>
              <a:rPr lang="en-US" sz="2400" b="1" dirty="0">
                <a:latin typeface="Baskerville Old Face" panose="02020602080505020303" pitchFamily="18" charset="0"/>
              </a:rPr>
              <a:t>Swamp Creek Park: </a:t>
            </a:r>
            <a:r>
              <a:rPr lang="en-US" sz="2400" dirty="0">
                <a:latin typeface="Baskerville Old Face" panose="02020602080505020303" pitchFamily="18" charset="0"/>
                <a:ea typeface="Calibri" panose="020F0502020204030204" pitchFamily="34" charset="0"/>
                <a:cs typeface="Times New Roman" panose="02020603050405020304" pitchFamily="18" charset="0"/>
              </a:rPr>
              <a:t>Install a new 3-bay swing set, add a pavilion with picnic tables, and place additional benches throughout the park.</a:t>
            </a:r>
            <a:endParaRPr lang="en-US" sz="2400" dirty="0">
              <a:latin typeface="Baskerville Old Face" panose="02020602080505020303" pitchFamily="18" charset="0"/>
            </a:endParaRPr>
          </a:p>
          <a:p>
            <a:pPr algn="just">
              <a:spcBef>
                <a:spcPts val="0"/>
              </a:spcBef>
              <a:spcAft>
                <a:spcPts val="1200"/>
              </a:spcAft>
              <a:buClrTx/>
              <a:buFont typeface="Arial" panose="020B0604020202020204" pitchFamily="34" charset="0"/>
              <a:buChar char="•"/>
            </a:pPr>
            <a:r>
              <a:rPr lang="en-US" sz="2400" b="1" dirty="0">
                <a:latin typeface="Baskerville Old Face" panose="02020602080505020303" pitchFamily="18" charset="0"/>
              </a:rPr>
              <a:t>Community Park: </a:t>
            </a:r>
            <a:r>
              <a:rPr lang="en-US" sz="2400" dirty="0">
                <a:latin typeface="Baskerville Old Face" panose="02020602080505020303" pitchFamily="18" charset="0"/>
                <a:ea typeface="Calibri" panose="020F0502020204030204" pitchFamily="34" charset="0"/>
              </a:rPr>
              <a:t>Add a 2–5 age group play set and musical equipment and replace an existing climber with a tilted rock climber.</a:t>
            </a:r>
            <a:endParaRPr lang="en-US" sz="2400" dirty="0">
              <a:solidFill>
                <a:schemeClr val="accent1"/>
              </a:solidFill>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a:spcBef>
                <a:spcPts val="0"/>
              </a:spcBef>
              <a:spcAft>
                <a:spcPts val="1200"/>
              </a:spcAft>
              <a:buClrTx/>
              <a:buFont typeface="Arial" panose="020B0604020202020204" pitchFamily="34" charset="0"/>
              <a:buChar char="•"/>
            </a:pPr>
            <a:endParaRPr lang="en-US" sz="2000" dirty="0">
              <a:latin typeface="Baskerville Old Face" panose="02020602080505020303" pitchFamily="18" charset="0"/>
            </a:endParaRPr>
          </a:p>
          <a:p>
            <a:pPr marL="0" indent="0">
              <a:spcBef>
                <a:spcPts val="0"/>
              </a:spcBef>
              <a:spcAft>
                <a:spcPts val="1200"/>
              </a:spcAft>
              <a:buClrTx/>
              <a:buNone/>
            </a:pPr>
            <a:r>
              <a:rPr lang="en-US" sz="2000" dirty="0">
                <a:latin typeface="Baskerville Old Face" panose="02020602080505020303" pitchFamily="18" charset="0"/>
              </a:rPr>
              <a:t> </a:t>
            </a:r>
            <a:endParaRPr lang="en-US" sz="2000" dirty="0">
              <a:solidFill>
                <a:schemeClr val="tx1"/>
              </a:solidFill>
              <a:latin typeface="Baskerville Old Face" panose="02020602080505020303" pitchFamily="18" charset="0"/>
            </a:endParaRPr>
          </a:p>
        </p:txBody>
      </p:sp>
      <p:sp>
        <p:nvSpPr>
          <p:cNvPr id="5" name="TextBox 4">
            <a:extLst>
              <a:ext uri="{FF2B5EF4-FFF2-40B4-BE49-F238E27FC236}">
                <a16:creationId xmlns:a16="http://schemas.microsoft.com/office/drawing/2014/main" id="{79C13260-D40C-E65F-20AE-8832C186A675}"/>
              </a:ext>
            </a:extLst>
          </p:cNvPr>
          <p:cNvSpPr txBox="1"/>
          <p:nvPr/>
        </p:nvSpPr>
        <p:spPr>
          <a:xfrm>
            <a:off x="2404704" y="5157236"/>
            <a:ext cx="8277546" cy="584775"/>
          </a:xfrm>
          <a:prstGeom prst="rect">
            <a:avLst/>
          </a:prstGeom>
          <a:noFill/>
        </p:spPr>
        <p:txBody>
          <a:bodyPr wrap="square">
            <a:spAutoFit/>
          </a:bodyPr>
          <a:lstStyle/>
          <a:p>
            <a:pPr lvl="0" algn="just" defTabSz="914400">
              <a:defRPr/>
            </a:pPr>
            <a:r>
              <a:rPr lang="en-US" sz="1600" i="1" kern="1200" dirty="0">
                <a:solidFill>
                  <a:schemeClr val="tx1"/>
                </a:solidFill>
                <a:effectLst/>
                <a:latin typeface="Baskerville Old Face" panose="02020602080505020303" pitchFamily="18" charset="0"/>
                <a:ea typeface="Calibri Light" panose="020F0302020204030204" pitchFamily="34" charset="0"/>
                <a:cs typeface="Calibri Light" panose="020F0302020204030204" pitchFamily="34" charset="0"/>
              </a:rPr>
              <a:t>*</a:t>
            </a:r>
            <a:r>
              <a:rPr lang="en-US" sz="1600" i="1" dirty="0">
                <a:latin typeface="Baskerville Old Face" panose="02020602080505020303" pitchFamily="18" charset="0"/>
              </a:rPr>
              <a:t>The Township submitted a Pottstown Regional Community Foundation grant application in 2025, with award announcements expected next spring. </a:t>
            </a:r>
            <a:endParaRPr lang="en-US" sz="1600" kern="1200" dirty="0">
              <a:solidFill>
                <a:schemeClr val="tx1"/>
              </a:solidFill>
              <a:effectLst/>
              <a:latin typeface="Baskerville Old Face" panose="02020602080505020303" pitchFamily="18"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28754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0D1D3-4529-48A6-C080-AF08544F9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4D41E-871E-14E0-49A0-A8EEE46A6BE2}"/>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Liquid Fuels Fund</a:t>
            </a:r>
          </a:p>
        </p:txBody>
      </p:sp>
      <p:sp>
        <p:nvSpPr>
          <p:cNvPr id="3" name="Rectangle 2">
            <a:extLst>
              <a:ext uri="{FF2B5EF4-FFF2-40B4-BE49-F238E27FC236}">
                <a16:creationId xmlns:a16="http://schemas.microsoft.com/office/drawing/2014/main" id="{76C1310B-A14E-18AB-CD20-0327BA4E3FB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$486,500 in State Shared Revenue</a:t>
            </a:r>
          </a:p>
        </p:txBody>
      </p:sp>
      <p:sp>
        <p:nvSpPr>
          <p:cNvPr id="4" name="Rectangle 3">
            <a:extLst>
              <a:ext uri="{FF2B5EF4-FFF2-40B4-BE49-F238E27FC236}">
                <a16:creationId xmlns:a16="http://schemas.microsoft.com/office/drawing/2014/main" id="{E39A0879-F6EC-AF05-F8C2-C0DD0713F0F3}"/>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C7F56A88-B1B2-68A1-3918-C9CEE97981FA}"/>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sp>
        <p:nvSpPr>
          <p:cNvPr id="6" name="Rectangle 5">
            <a:extLst>
              <a:ext uri="{FF2B5EF4-FFF2-40B4-BE49-F238E27FC236}">
                <a16:creationId xmlns:a16="http://schemas.microsoft.com/office/drawing/2014/main" id="{37FF201F-E867-F2CB-8549-7DE66B69044F}"/>
              </a:ext>
            </a:extLst>
          </p:cNvPr>
          <p:cNvSpPr/>
          <p:nvPr/>
        </p:nvSpPr>
        <p:spPr>
          <a:xfrm>
            <a:off x="6497665" y="2574055"/>
            <a:ext cx="4764434" cy="2862322"/>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$504,000 in Road &amp; Bridge Maintenance &amp; Repair</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$75,000 in Winter Maintenance</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$70,000 in Highway Construction &amp; Rebuilding Projects</a:t>
            </a:r>
          </a:p>
          <a:p>
            <a:pPr marL="342900" indent="-342900" algn="just">
              <a:buFontTx/>
              <a:buChar char="-"/>
            </a:pPr>
            <a:endParaRPr lang="en-US" sz="2000" dirty="0">
              <a:latin typeface="Baskerville Old Face" panose="02020602080505020303" pitchFamily="18" charset="0"/>
            </a:endParaRPr>
          </a:p>
          <a:p>
            <a:pPr algn="just"/>
            <a:endParaRPr lang="en-US" sz="2000" dirty="0">
              <a:latin typeface="Baskerville Old Face" panose="02020602080505020303" pitchFamily="18" charset="0"/>
            </a:endParaRPr>
          </a:p>
        </p:txBody>
      </p:sp>
      <p:cxnSp>
        <p:nvCxnSpPr>
          <p:cNvPr id="10" name="Straight Connector 9">
            <a:extLst>
              <a:ext uri="{FF2B5EF4-FFF2-40B4-BE49-F238E27FC236}">
                <a16:creationId xmlns:a16="http://schemas.microsoft.com/office/drawing/2014/main" id="{FC2AC976-3580-162D-1DC7-5289FFB64C86}"/>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3396BB1-505A-4B2A-1517-AD4EA2D5C5B2}"/>
              </a:ext>
            </a:extLst>
          </p:cNvPr>
          <p:cNvSpPr/>
          <p:nvPr/>
        </p:nvSpPr>
        <p:spPr>
          <a:xfrm>
            <a:off x="1766809" y="5696017"/>
            <a:ext cx="9129789" cy="892552"/>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$101,443</a:t>
            </a:r>
          </a:p>
          <a:p>
            <a:pPr algn="ctr"/>
            <a:endParaRPr lang="en-US" sz="2400" b="1" dirty="0"/>
          </a:p>
        </p:txBody>
      </p:sp>
    </p:spTree>
    <p:extLst>
      <p:ext uri="{BB962C8B-B14F-4D97-AF65-F5344CB8AC3E}">
        <p14:creationId xmlns:p14="http://schemas.microsoft.com/office/powerpoint/2010/main" val="97736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86431C-381B-FCD8-A932-D93FEDEC2E2E}"/>
              </a:ext>
            </a:extLst>
          </p:cNvPr>
          <p:cNvPicPr>
            <a:picLocks noChangeAspect="1"/>
          </p:cNvPicPr>
          <p:nvPr/>
        </p:nvPicPr>
        <p:blipFill>
          <a:blip r:embed="rId3"/>
          <a:stretch>
            <a:fillRect/>
          </a:stretch>
        </p:blipFill>
        <p:spPr>
          <a:xfrm>
            <a:off x="2018142" y="0"/>
            <a:ext cx="8155715" cy="6858000"/>
          </a:xfrm>
          <a:prstGeom prst="rect">
            <a:avLst/>
          </a:prstGeom>
        </p:spPr>
      </p:pic>
    </p:spTree>
    <p:extLst>
      <p:ext uri="{BB962C8B-B14F-4D97-AF65-F5344CB8AC3E}">
        <p14:creationId xmlns:p14="http://schemas.microsoft.com/office/powerpoint/2010/main" val="2706292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67ADC-56CD-041D-63ED-B130445FB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7FC1E-E0EC-7FFE-0EE3-80EA397DAE7B}"/>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latin typeface="Baskerville Old Face" panose="02020602080505020303" pitchFamily="18" charset="0"/>
              </a:rPr>
              <a:t>Recreation Operating Fund</a:t>
            </a:r>
          </a:p>
        </p:txBody>
      </p:sp>
      <p:sp>
        <p:nvSpPr>
          <p:cNvPr id="3" name="Rectangle 2">
            <a:extLst>
              <a:ext uri="{FF2B5EF4-FFF2-40B4-BE49-F238E27FC236}">
                <a16:creationId xmlns:a16="http://schemas.microsoft.com/office/drawing/2014/main" id="{CB6C37B6-7122-4077-1D63-E54E4015FE0D}"/>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t>$</a:t>
            </a:r>
            <a:r>
              <a:rPr lang="en-US" sz="2000" dirty="0">
                <a:latin typeface="Baskerville Old Face" panose="02020602080505020303" pitchFamily="18" charset="0"/>
              </a:rPr>
              <a:t>109,500 in Real Estate Taxes</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$68,000 in Charges for Services</a:t>
            </a:r>
          </a:p>
        </p:txBody>
      </p:sp>
      <p:sp>
        <p:nvSpPr>
          <p:cNvPr id="4" name="Rectangle 3">
            <a:extLst>
              <a:ext uri="{FF2B5EF4-FFF2-40B4-BE49-F238E27FC236}">
                <a16:creationId xmlns:a16="http://schemas.microsoft.com/office/drawing/2014/main" id="{31943759-E637-FBEA-4DD4-D2B5E11E9D21}"/>
              </a:ext>
            </a:extLst>
          </p:cNvPr>
          <p:cNvSpPr/>
          <p:nvPr/>
        </p:nvSpPr>
        <p:spPr>
          <a:xfrm>
            <a:off x="6746928" y="1914305"/>
            <a:ext cx="3892657"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Expenditures</a:t>
            </a:r>
          </a:p>
        </p:txBody>
      </p:sp>
      <p:sp>
        <p:nvSpPr>
          <p:cNvPr id="5" name="Rectangle 4">
            <a:extLst>
              <a:ext uri="{FF2B5EF4-FFF2-40B4-BE49-F238E27FC236}">
                <a16:creationId xmlns:a16="http://schemas.microsoft.com/office/drawing/2014/main" id="{BA7E51CD-EAC4-81BD-366F-62E1F5835CA4}"/>
              </a:ext>
            </a:extLst>
          </p:cNvPr>
          <p:cNvSpPr/>
          <p:nvPr/>
        </p:nvSpPr>
        <p:spPr>
          <a:xfrm>
            <a:off x="1552415" y="1907715"/>
            <a:ext cx="3510364" cy="400110"/>
          </a:xfrm>
          <a:prstGeom prst="rect">
            <a:avLst/>
          </a:prstGeom>
        </p:spPr>
        <p:txBody>
          <a:bodyPr wrap="square">
            <a:spAutoFit/>
          </a:bodyPr>
          <a:lstStyle/>
          <a:p>
            <a:pPr algn="ctr"/>
            <a:r>
              <a:rPr lang="en-US" sz="2000" b="1" u="sng" dirty="0">
                <a:solidFill>
                  <a:schemeClr val="accent4"/>
                </a:solidFill>
                <a:latin typeface="Baskerville Old Face" panose="02020602080505020303" pitchFamily="18" charset="0"/>
              </a:rPr>
              <a:t>Key Revenues</a:t>
            </a:r>
          </a:p>
        </p:txBody>
      </p:sp>
      <p:sp>
        <p:nvSpPr>
          <p:cNvPr id="6" name="Rectangle 5">
            <a:extLst>
              <a:ext uri="{FF2B5EF4-FFF2-40B4-BE49-F238E27FC236}">
                <a16:creationId xmlns:a16="http://schemas.microsoft.com/office/drawing/2014/main" id="{DE3BD5CA-F217-937E-5246-CD8FC170CD9B}"/>
              </a:ext>
            </a:extLst>
          </p:cNvPr>
          <p:cNvSpPr/>
          <p:nvPr/>
        </p:nvSpPr>
        <p:spPr>
          <a:xfrm>
            <a:off x="6497665" y="2574055"/>
            <a:ext cx="4764434" cy="1938992"/>
          </a:xfrm>
          <a:prstGeom prst="rect">
            <a:avLst/>
          </a:prstGeom>
        </p:spPr>
        <p:txBody>
          <a:bodyPr wrap="square">
            <a:spAutoFit/>
          </a:bodyPr>
          <a:lstStyle/>
          <a:p>
            <a:pPr marL="342900" indent="-342900" algn="just">
              <a:buFontTx/>
              <a:buChar char="-"/>
            </a:pPr>
            <a:r>
              <a:rPr lang="en-US" sz="2000" dirty="0">
                <a:latin typeface="Baskerville Old Face" panose="02020602080505020303" pitchFamily="18" charset="0"/>
              </a:rPr>
              <a:t>Personnel</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$60,000 in Maintenance</a:t>
            </a:r>
          </a:p>
          <a:p>
            <a:pPr marL="342900" indent="-342900" algn="just">
              <a:buFontTx/>
              <a:buChar char="-"/>
            </a:pPr>
            <a:endParaRPr lang="en-US" sz="2000" dirty="0">
              <a:latin typeface="Baskerville Old Face" panose="02020602080505020303" pitchFamily="18" charset="0"/>
            </a:endParaRPr>
          </a:p>
          <a:p>
            <a:pPr marL="342900" indent="-342900" algn="just">
              <a:buFontTx/>
              <a:buChar char="-"/>
            </a:pPr>
            <a:r>
              <a:rPr lang="en-US" sz="2000" dirty="0">
                <a:latin typeface="Baskerville Old Face" panose="02020602080505020303" pitchFamily="18" charset="0"/>
              </a:rPr>
              <a:t>$81,000 in Recreation Activities</a:t>
            </a:r>
          </a:p>
          <a:p>
            <a:pPr algn="just"/>
            <a:endParaRPr lang="en-US" sz="2000" dirty="0">
              <a:latin typeface="Baskerville Old Face" panose="02020602080505020303" pitchFamily="18" charset="0"/>
            </a:endParaRPr>
          </a:p>
        </p:txBody>
      </p:sp>
      <p:cxnSp>
        <p:nvCxnSpPr>
          <p:cNvPr id="10" name="Straight Connector 9">
            <a:extLst>
              <a:ext uri="{FF2B5EF4-FFF2-40B4-BE49-F238E27FC236}">
                <a16:creationId xmlns:a16="http://schemas.microsoft.com/office/drawing/2014/main" id="{AF31D870-E4F0-B1A9-FE74-10B6B1220A80}"/>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F35B878-C54D-2980-79BF-AEECC366CFA0}"/>
              </a:ext>
            </a:extLst>
          </p:cNvPr>
          <p:cNvSpPr/>
          <p:nvPr/>
        </p:nvSpPr>
        <p:spPr>
          <a:xfrm>
            <a:off x="1677168" y="5581538"/>
            <a:ext cx="9129789" cy="892552"/>
          </a:xfrm>
          <a:prstGeom prst="rect">
            <a:avLst/>
          </a:prstGeom>
        </p:spPr>
        <p:txBody>
          <a:bodyPr wrap="square">
            <a:spAutoFit/>
          </a:bodyPr>
          <a:lstStyle/>
          <a:p>
            <a:pPr algn="ctr"/>
            <a:r>
              <a:rPr lang="en-US" sz="2800" b="1" dirty="0">
                <a:solidFill>
                  <a:schemeClr val="accent1"/>
                </a:solidFill>
                <a:latin typeface="Baskerville Old Face" panose="02020602080505020303" pitchFamily="18" charset="0"/>
              </a:rPr>
              <a:t>2026 Estimated Net Fund Balance - $463,610</a:t>
            </a:r>
          </a:p>
          <a:p>
            <a:pPr algn="ctr"/>
            <a:endParaRPr lang="en-US" sz="2400" b="1" dirty="0"/>
          </a:p>
        </p:txBody>
      </p:sp>
    </p:spTree>
    <p:extLst>
      <p:ext uri="{BB962C8B-B14F-4D97-AF65-F5344CB8AC3E}">
        <p14:creationId xmlns:p14="http://schemas.microsoft.com/office/powerpoint/2010/main" val="373556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C718-C41E-4F92-AFD6-AAA2E09C8F27}"/>
              </a:ext>
            </a:extLst>
          </p:cNvPr>
          <p:cNvSpPr>
            <a:spLocks noGrp="1"/>
          </p:cNvSpPr>
          <p:nvPr>
            <p:ph type="title"/>
          </p:nvPr>
        </p:nvSpPr>
        <p:spPr>
          <a:xfrm>
            <a:off x="1582994" y="693177"/>
            <a:ext cx="3234812" cy="4498255"/>
          </a:xfrm>
        </p:spPr>
        <p:txBody>
          <a:bodyPr anchor="ctr">
            <a:normAutofit/>
          </a:bodyPr>
          <a:lstStyle/>
          <a:p>
            <a:pPr algn="r"/>
            <a:r>
              <a:rPr lang="en-US" sz="4000" dirty="0">
                <a:solidFill>
                  <a:schemeClr val="tx1"/>
                </a:solidFill>
                <a:latin typeface="Baskerville Old Face" panose="02020602080505020303" pitchFamily="18" charset="0"/>
              </a:rPr>
              <a:t>Future Trends and Outlook</a:t>
            </a:r>
          </a:p>
        </p:txBody>
      </p:sp>
      <p:sp>
        <p:nvSpPr>
          <p:cNvPr id="3" name="Content Placeholder 2">
            <a:extLst>
              <a:ext uri="{FF2B5EF4-FFF2-40B4-BE49-F238E27FC236}">
                <a16:creationId xmlns:a16="http://schemas.microsoft.com/office/drawing/2014/main" id="{200A044F-CBB7-4CA0-9AEB-5C9C6B70A097}"/>
              </a:ext>
            </a:extLst>
          </p:cNvPr>
          <p:cNvSpPr>
            <a:spLocks noGrp="1"/>
          </p:cNvSpPr>
          <p:nvPr>
            <p:ph idx="1"/>
          </p:nvPr>
        </p:nvSpPr>
        <p:spPr>
          <a:xfrm>
            <a:off x="5041399" y="1085549"/>
            <a:ext cx="6157543" cy="5079277"/>
          </a:xfrm>
        </p:spPr>
        <p:txBody>
          <a:bodyPr anchor="ctr">
            <a:normAutofit/>
          </a:bodyPr>
          <a:lstStyle/>
          <a:p>
            <a:pPr algn="just">
              <a:lnSpc>
                <a:spcPct val="90000"/>
              </a:lnSpc>
              <a:spcAft>
                <a:spcPts val="1200"/>
              </a:spcAft>
            </a:pPr>
            <a:r>
              <a:rPr lang="en-US" sz="2000" dirty="0">
                <a:solidFill>
                  <a:schemeClr val="tx1"/>
                </a:solidFill>
                <a:latin typeface="Baskerville Old Face" panose="02020602080505020303" pitchFamily="18" charset="0"/>
              </a:rPr>
              <a:t>GFOA (Government Finance Officers Association) recommends that general-purpose governments maintain an unrestricted budgetary fund balance in their general fund of no less than two months’ worth of expenditures (16.6%). With the proposed adjustments, by the end of 2026, our General Fund will have approximately 21.6% in reserves.</a:t>
            </a:r>
          </a:p>
          <a:p>
            <a:pPr algn="just">
              <a:lnSpc>
                <a:spcPct val="90000"/>
              </a:lnSpc>
              <a:spcAft>
                <a:spcPts val="1200"/>
              </a:spcAft>
            </a:pPr>
            <a:r>
              <a:rPr lang="en-US" sz="2000" dirty="0">
                <a:solidFill>
                  <a:schemeClr val="tx1"/>
                </a:solidFill>
                <a:latin typeface="Baskerville Old Face" panose="02020602080505020303" pitchFamily="18" charset="0"/>
              </a:rPr>
              <a:t>The Township will continue to see some important revenue sources begin to level off in 2026 since current development is completed, but decisions on new development could shift this outlook.</a:t>
            </a:r>
          </a:p>
          <a:p>
            <a:pPr algn="just">
              <a:lnSpc>
                <a:spcPct val="90000"/>
              </a:lnSpc>
            </a:pPr>
            <a:r>
              <a:rPr lang="en-US" sz="2000" dirty="0">
                <a:solidFill>
                  <a:schemeClr val="tx1"/>
                </a:solidFill>
                <a:latin typeface="Baskerville Old Face" panose="02020602080505020303" pitchFamily="18" charset="0"/>
              </a:rPr>
              <a:t>The Township maintains a good position to plan future budgets strategically and adjust appropriations to match available resources.</a:t>
            </a:r>
            <a:endParaRPr lang="en-US" sz="2000" dirty="0">
              <a:solidFill>
                <a:schemeClr val="tx1"/>
              </a:solidFill>
            </a:endParaRPr>
          </a:p>
        </p:txBody>
      </p:sp>
    </p:spTree>
    <p:extLst>
      <p:ext uri="{BB962C8B-B14F-4D97-AF65-F5344CB8AC3E}">
        <p14:creationId xmlns:p14="http://schemas.microsoft.com/office/powerpoint/2010/main" val="1057738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5E297-5AE0-43D6-AB72-426731188116}"/>
              </a:ext>
            </a:extLst>
          </p:cNvPr>
          <p:cNvSpPr/>
          <p:nvPr/>
        </p:nvSpPr>
        <p:spPr>
          <a:xfrm>
            <a:off x="8625262" y="2143446"/>
            <a:ext cx="3161016" cy="2571108"/>
          </a:xfrm>
          <a:prstGeom prst="rect">
            <a:avLst/>
          </a:prstGeom>
        </p:spPr>
        <p:txBody>
          <a:bodyPr vert="horz" lIns="91440" tIns="45720" rIns="91440" bIns="45720" rtlCol="0" anchor="b">
            <a:normAutofit fontScale="77500" lnSpcReduction="20000"/>
          </a:bodyPr>
          <a:lstStyle/>
          <a:p>
            <a:pPr algn="just">
              <a:lnSpc>
                <a:spcPct val="90000"/>
              </a:lnSpc>
              <a:spcBef>
                <a:spcPct val="0"/>
              </a:spcBef>
              <a:spcAft>
                <a:spcPts val="600"/>
              </a:spcAft>
            </a:pPr>
            <a:r>
              <a:rPr lang="en-US" sz="3600" b="1" i="0" kern="1200" dirty="0">
                <a:ln w="3175" cmpd="sng">
                  <a:noFill/>
                </a:ln>
                <a:solidFill>
                  <a:schemeClr val="accent1"/>
                </a:solidFill>
                <a:latin typeface="Baskerville Old Face" panose="02020602080505020303" pitchFamily="18" charset="0"/>
                <a:ea typeface="+mj-ea"/>
                <a:cs typeface="+mj-cs"/>
              </a:rPr>
              <a:t>We are proposing an increase in the Local Services Tax, two new dedicated millage funds, and a shift in millage to strengthen support for Fire Protection.</a:t>
            </a:r>
          </a:p>
        </p:txBody>
      </p:sp>
      <p:pic>
        <p:nvPicPr>
          <p:cNvPr id="7" name="Picture 6">
            <a:extLst>
              <a:ext uri="{FF2B5EF4-FFF2-40B4-BE49-F238E27FC236}">
                <a16:creationId xmlns:a16="http://schemas.microsoft.com/office/drawing/2014/main" id="{B619EA8C-F558-592A-53B1-8F18F3B81C12}"/>
              </a:ext>
            </a:extLst>
          </p:cNvPr>
          <p:cNvPicPr>
            <a:picLocks noChangeAspect="1"/>
          </p:cNvPicPr>
          <p:nvPr/>
        </p:nvPicPr>
        <p:blipFill>
          <a:blip r:embed="rId3"/>
          <a:stretch>
            <a:fillRect/>
          </a:stretch>
        </p:blipFill>
        <p:spPr>
          <a:xfrm>
            <a:off x="1986230" y="895350"/>
            <a:ext cx="6267450" cy="5067300"/>
          </a:xfrm>
          <a:prstGeom prst="rect">
            <a:avLst/>
          </a:prstGeom>
        </p:spPr>
      </p:pic>
    </p:spTree>
    <p:extLst>
      <p:ext uri="{BB962C8B-B14F-4D97-AF65-F5344CB8AC3E}">
        <p14:creationId xmlns:p14="http://schemas.microsoft.com/office/powerpoint/2010/main" val="402632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CC7DC998-E618-4A7A-C0C3-D35DCD520A81}"/>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FBDDE715-DC1D-4B19-9FCF-8B62FCE8E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59D4B08-2FD7-4795-B867-90033141C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FEAB822-F0FD-4704-BB9F-0294145A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FEC66CDF-A7F5-99F1-62DD-4FF58CD945F5}"/>
              </a:ext>
            </a:extLst>
          </p:cNvPr>
          <p:cNvGraphicFramePr>
            <a:graphicFrameLocks noGrp="1"/>
          </p:cNvGraphicFramePr>
          <p:nvPr>
            <p:extLst>
              <p:ext uri="{D42A27DB-BD31-4B8C-83A1-F6EECF244321}">
                <p14:modId xmlns:p14="http://schemas.microsoft.com/office/powerpoint/2010/main" val="173185666"/>
              </p:ext>
            </p:extLst>
          </p:nvPr>
        </p:nvGraphicFramePr>
        <p:xfrm>
          <a:off x="1372048" y="1123527"/>
          <a:ext cx="9447903" cy="4604805"/>
        </p:xfrm>
        <a:graphic>
          <a:graphicData uri="http://schemas.openxmlformats.org/drawingml/2006/table">
            <a:tbl>
              <a:tblPr firstRow="1" bandRow="1">
                <a:noFill/>
                <a:tableStyleId>{5C22544A-7EE6-4342-B048-85BDC9FD1C3A}</a:tableStyleId>
              </a:tblPr>
              <a:tblGrid>
                <a:gridCol w="3037083">
                  <a:extLst>
                    <a:ext uri="{9D8B030D-6E8A-4147-A177-3AD203B41FA5}">
                      <a16:colId xmlns:a16="http://schemas.microsoft.com/office/drawing/2014/main" val="2794263630"/>
                    </a:ext>
                  </a:extLst>
                </a:gridCol>
                <a:gridCol w="1316736">
                  <a:extLst>
                    <a:ext uri="{9D8B030D-6E8A-4147-A177-3AD203B41FA5}">
                      <a16:colId xmlns:a16="http://schemas.microsoft.com/office/drawing/2014/main" val="828163164"/>
                    </a:ext>
                  </a:extLst>
                </a:gridCol>
                <a:gridCol w="417587">
                  <a:extLst>
                    <a:ext uri="{9D8B030D-6E8A-4147-A177-3AD203B41FA5}">
                      <a16:colId xmlns:a16="http://schemas.microsoft.com/office/drawing/2014/main" val="2156530514"/>
                    </a:ext>
                  </a:extLst>
                </a:gridCol>
                <a:gridCol w="3359761">
                  <a:extLst>
                    <a:ext uri="{9D8B030D-6E8A-4147-A177-3AD203B41FA5}">
                      <a16:colId xmlns:a16="http://schemas.microsoft.com/office/drawing/2014/main" val="4070610660"/>
                    </a:ext>
                  </a:extLst>
                </a:gridCol>
                <a:gridCol w="1316736">
                  <a:extLst>
                    <a:ext uri="{9D8B030D-6E8A-4147-A177-3AD203B41FA5}">
                      <a16:colId xmlns:a16="http://schemas.microsoft.com/office/drawing/2014/main" val="1994430775"/>
                    </a:ext>
                  </a:extLst>
                </a:gridCol>
              </a:tblGrid>
              <a:tr h="511645">
                <a:tc gridSpan="2">
                  <a:txBody>
                    <a:bodyPr/>
                    <a:lstStyle/>
                    <a:p>
                      <a:pPr algn="ctr" fontAlgn="b">
                        <a:buNone/>
                      </a:pPr>
                      <a:r>
                        <a:rPr lang="en-US" sz="1700" b="1" u="none" strike="noStrike" dirty="0">
                          <a:solidFill>
                            <a:schemeClr val="tx1">
                              <a:lumMod val="75000"/>
                              <a:lumOff val="25000"/>
                            </a:schemeClr>
                          </a:solidFill>
                          <a:effectLst/>
                          <a:latin typeface="Baskerville Old Face" panose="02020602080505020303" pitchFamily="18" charset="0"/>
                        </a:rPr>
                        <a:t>Current Tax Rate 1.587 mills</a:t>
                      </a:r>
                      <a:endParaRPr lang="en-US" sz="1700" b="1"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en-US"/>
                    </a:p>
                  </a:txBody>
                  <a:tcPr/>
                </a:tc>
                <a:tc>
                  <a:txBody>
                    <a:bodyPr/>
                    <a:lstStyle/>
                    <a:p>
                      <a:pPr algn="ctr" fontAlgn="b">
                        <a:buNone/>
                      </a:pPr>
                      <a:r>
                        <a:rPr lang="en-US" sz="1700" b="1" u="none" strike="noStrike">
                          <a:solidFill>
                            <a:schemeClr val="tx1">
                              <a:lumMod val="75000"/>
                              <a:lumOff val="25000"/>
                            </a:schemeClr>
                          </a:solidFill>
                          <a:effectLst/>
                          <a:latin typeface="Baskerville Old Face" panose="02020602080505020303" pitchFamily="18" charset="0"/>
                        </a:rPr>
                        <a:t> </a:t>
                      </a:r>
                      <a:endParaRPr lang="en-US" sz="1700" b="1"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gridSpan="2">
                  <a:txBody>
                    <a:bodyPr/>
                    <a:lstStyle/>
                    <a:p>
                      <a:pPr algn="ctr" fontAlgn="b">
                        <a:buNone/>
                      </a:pPr>
                      <a:r>
                        <a:rPr lang="en-US" sz="1700" b="1" u="none" strike="noStrike" dirty="0">
                          <a:solidFill>
                            <a:schemeClr val="tx1">
                              <a:lumMod val="75000"/>
                              <a:lumOff val="25000"/>
                            </a:schemeClr>
                          </a:solidFill>
                          <a:effectLst/>
                          <a:latin typeface="Baskerville Old Face" panose="02020602080505020303" pitchFamily="18" charset="0"/>
                        </a:rPr>
                        <a:t>Proposed Tax Rate 2.152 mills</a:t>
                      </a:r>
                      <a:endParaRPr lang="en-US" sz="1700" b="1"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en-US"/>
                    </a:p>
                  </a:txBody>
                  <a:tcPr/>
                </a:tc>
                <a:extLst>
                  <a:ext uri="{0D108BD9-81ED-4DB2-BD59-A6C34878D82A}">
                    <a16:rowId xmlns:a16="http://schemas.microsoft.com/office/drawing/2014/main" val="3977391940"/>
                  </a:ext>
                </a:extLst>
              </a:tr>
              <a:tr h="511645">
                <a:tc>
                  <a:txBody>
                    <a:bodyPr/>
                    <a:lstStyle/>
                    <a:p>
                      <a:pPr algn="l" fontAlgn="b">
                        <a:buNone/>
                      </a:pPr>
                      <a:r>
                        <a:rPr lang="en-US" sz="1700" u="none" strike="noStrike">
                          <a:solidFill>
                            <a:schemeClr val="tx1">
                              <a:lumMod val="75000"/>
                              <a:lumOff val="25000"/>
                            </a:schemeClr>
                          </a:solidFill>
                          <a:effectLst/>
                          <a:latin typeface="Baskerville Old Face" panose="02020602080505020303" pitchFamily="18" charset="0"/>
                        </a:rPr>
                        <a:t>General Fund .9570</a:t>
                      </a: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r" fontAlgn="b">
                        <a:buNone/>
                      </a:pPr>
                      <a:r>
                        <a:rPr lang="en-US" sz="1700" u="none" strike="noStrike">
                          <a:solidFill>
                            <a:schemeClr val="tx1">
                              <a:lumMod val="75000"/>
                              <a:lumOff val="25000"/>
                            </a:schemeClr>
                          </a:solidFill>
                          <a:effectLst/>
                          <a:latin typeface="Baskerville Old Face" panose="02020602080505020303" pitchFamily="18" charset="0"/>
                        </a:rPr>
                        <a:t>$145.00</a:t>
                      </a: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l" fontAlgn="b">
                        <a:buNone/>
                      </a:pPr>
                      <a:r>
                        <a:rPr lang="en-US" sz="1700" u="none" strike="noStrike">
                          <a:solidFill>
                            <a:schemeClr val="tx1">
                              <a:lumMod val="75000"/>
                              <a:lumOff val="25000"/>
                            </a:schemeClr>
                          </a:solidFill>
                          <a:effectLst/>
                          <a:latin typeface="Baskerville Old Face" panose="02020602080505020303" pitchFamily="18" charset="0"/>
                        </a:rPr>
                        <a:t>General Fund .9570</a:t>
                      </a: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r" fontAlgn="b">
                        <a:buNone/>
                      </a:pPr>
                      <a:r>
                        <a:rPr lang="en-US" sz="1700" u="none" strike="noStrike">
                          <a:solidFill>
                            <a:schemeClr val="tx1">
                              <a:lumMod val="75000"/>
                              <a:lumOff val="25000"/>
                            </a:schemeClr>
                          </a:solidFill>
                          <a:effectLst/>
                          <a:latin typeface="Baskerville Old Face" panose="02020602080505020303" pitchFamily="18" charset="0"/>
                        </a:rPr>
                        <a:t>$145.00</a:t>
                      </a: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4279385942"/>
                  </a:ext>
                </a:extLst>
              </a:tr>
              <a:tr h="511645">
                <a:tc>
                  <a:txBody>
                    <a:bodyPr/>
                    <a:lstStyle/>
                    <a:p>
                      <a:pPr algn="l" fontAlgn="b">
                        <a:buNone/>
                      </a:pPr>
                      <a:r>
                        <a:rPr lang="en-US" sz="1700" u="none" strike="noStrike" dirty="0">
                          <a:solidFill>
                            <a:schemeClr val="tx1">
                              <a:lumMod val="75000"/>
                              <a:lumOff val="25000"/>
                            </a:schemeClr>
                          </a:solidFill>
                          <a:effectLst/>
                          <a:latin typeface="Baskerville Old Face" panose="02020602080505020303" pitchFamily="18" charset="0"/>
                        </a:rPr>
                        <a:t>Road Equipment Capital .1400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r" fontAlgn="b">
                        <a:buNone/>
                      </a:pPr>
                      <a:r>
                        <a:rPr lang="en-US" sz="1700" u="none" strike="noStrike" dirty="0">
                          <a:solidFill>
                            <a:schemeClr val="tx1">
                              <a:lumMod val="75000"/>
                              <a:lumOff val="25000"/>
                            </a:schemeClr>
                          </a:solidFill>
                          <a:effectLst/>
                          <a:latin typeface="Baskerville Old Face" panose="02020602080505020303" pitchFamily="18" charset="0"/>
                        </a:rPr>
                        <a:t>$21.00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l" fontAlgn="b">
                        <a:buNone/>
                      </a:pPr>
                      <a:r>
                        <a:rPr lang="en-US" sz="1700" u="none" strike="noStrike" dirty="0">
                          <a:solidFill>
                            <a:schemeClr val="tx1">
                              <a:lumMod val="75000"/>
                              <a:lumOff val="25000"/>
                            </a:schemeClr>
                          </a:solidFill>
                          <a:effectLst/>
                          <a:latin typeface="Baskerville Old Face" panose="02020602080505020303" pitchFamily="18" charset="0"/>
                        </a:rPr>
                        <a:t>Road Equipment Capital .1400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r" fontAlgn="b">
                        <a:buNone/>
                      </a:pPr>
                      <a:r>
                        <a:rPr lang="en-US" sz="1700" u="none" strike="noStrike" dirty="0">
                          <a:solidFill>
                            <a:schemeClr val="tx1">
                              <a:lumMod val="75000"/>
                              <a:lumOff val="25000"/>
                            </a:schemeClr>
                          </a:solidFill>
                          <a:effectLst/>
                          <a:latin typeface="Baskerville Old Face" panose="02020602080505020303" pitchFamily="18" charset="0"/>
                        </a:rPr>
                        <a:t>$21.00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474781402"/>
                  </a:ext>
                </a:extLst>
              </a:tr>
              <a:tr h="511645">
                <a:tc>
                  <a:txBody>
                    <a:bodyPr/>
                    <a:lstStyle/>
                    <a:p>
                      <a:pPr algn="l" fontAlgn="b">
                        <a:buNone/>
                      </a:pPr>
                      <a:r>
                        <a:rPr lang="en-US" sz="1700" u="none" strike="noStrike" dirty="0">
                          <a:solidFill>
                            <a:schemeClr val="tx1">
                              <a:lumMod val="75000"/>
                              <a:lumOff val="25000"/>
                            </a:schemeClr>
                          </a:solidFill>
                          <a:effectLst/>
                          <a:latin typeface="Baskerville Old Face" panose="02020602080505020303" pitchFamily="18" charset="0"/>
                        </a:rPr>
                        <a:t>Fire Protection .3100</a:t>
                      </a: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r" fontAlgn="b">
                        <a:buNone/>
                      </a:pPr>
                      <a:r>
                        <a:rPr lang="en-US" sz="1700" u="none" strike="noStrike" dirty="0">
                          <a:solidFill>
                            <a:schemeClr val="tx1">
                              <a:lumMod val="75000"/>
                              <a:lumOff val="25000"/>
                            </a:schemeClr>
                          </a:solidFill>
                          <a:effectLst/>
                          <a:latin typeface="Baskerville Old Face" panose="02020602080505020303" pitchFamily="18" charset="0"/>
                        </a:rPr>
                        <a:t>$47.00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l" fontAlgn="b">
                        <a:buNone/>
                      </a:pP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l" fontAlgn="b">
                        <a:buNone/>
                      </a:pPr>
                      <a:r>
                        <a:rPr lang="en-US" sz="1700" u="none" strike="noStrike" dirty="0">
                          <a:solidFill>
                            <a:schemeClr val="tx1">
                              <a:lumMod val="75000"/>
                              <a:lumOff val="25000"/>
                            </a:schemeClr>
                          </a:solidFill>
                          <a:effectLst/>
                          <a:latin typeface="Baskerville Old Face" panose="02020602080505020303" pitchFamily="18" charset="0"/>
                        </a:rPr>
                        <a:t>Fire Protection .3500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r" fontAlgn="b">
                        <a:buNone/>
                      </a:pPr>
                      <a:r>
                        <a:rPr lang="en-US" sz="1700" u="none" strike="noStrike" dirty="0">
                          <a:solidFill>
                            <a:schemeClr val="tx1">
                              <a:lumMod val="75000"/>
                              <a:lumOff val="25000"/>
                            </a:schemeClr>
                          </a:solidFill>
                          <a:effectLst/>
                          <a:latin typeface="Baskerville Old Face" panose="02020602080505020303" pitchFamily="18" charset="0"/>
                        </a:rPr>
                        <a:t>$53.00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4112388706"/>
                  </a:ext>
                </a:extLst>
              </a:tr>
              <a:tr h="511645">
                <a:tc>
                  <a:txBody>
                    <a:bodyPr/>
                    <a:lstStyle/>
                    <a:p>
                      <a:pPr algn="l" fontAlgn="b">
                        <a:buNone/>
                      </a:pPr>
                      <a:r>
                        <a:rPr lang="en-US" sz="1700" u="none" strike="noStrike">
                          <a:solidFill>
                            <a:schemeClr val="tx1">
                              <a:lumMod val="75000"/>
                              <a:lumOff val="25000"/>
                            </a:schemeClr>
                          </a:solidFill>
                          <a:effectLst/>
                          <a:latin typeface="Baskerville Old Face" panose="02020602080505020303" pitchFamily="18" charset="0"/>
                        </a:rPr>
                        <a:t>Recreation Fund .1800</a:t>
                      </a: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r" fontAlgn="b">
                        <a:buNone/>
                      </a:pPr>
                      <a:r>
                        <a:rPr lang="en-US" sz="1700" u="none" strike="noStrike">
                          <a:solidFill>
                            <a:schemeClr val="tx1">
                              <a:lumMod val="75000"/>
                              <a:lumOff val="25000"/>
                            </a:schemeClr>
                          </a:solidFill>
                          <a:effectLst/>
                          <a:latin typeface="Baskerville Old Face" panose="02020602080505020303" pitchFamily="18" charset="0"/>
                        </a:rPr>
                        <a:t>$27.00</a:t>
                      </a: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l" fontAlgn="b">
                        <a:buNone/>
                      </a:pPr>
                      <a:r>
                        <a:rPr lang="en-US" sz="1700" u="none" strike="noStrike" dirty="0">
                          <a:solidFill>
                            <a:schemeClr val="tx1">
                              <a:lumMod val="75000"/>
                              <a:lumOff val="25000"/>
                            </a:schemeClr>
                          </a:solidFill>
                          <a:effectLst/>
                          <a:latin typeface="Baskerville Old Face" panose="02020602080505020303" pitchFamily="18" charset="0"/>
                        </a:rPr>
                        <a:t>Recreation Fund .1400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r" fontAlgn="b">
                        <a:buNone/>
                      </a:pPr>
                      <a:r>
                        <a:rPr lang="en-US" sz="1700" u="none" strike="noStrike">
                          <a:solidFill>
                            <a:schemeClr val="tx1">
                              <a:lumMod val="75000"/>
                              <a:lumOff val="25000"/>
                            </a:schemeClr>
                          </a:solidFill>
                          <a:effectLst/>
                          <a:latin typeface="Baskerville Old Face" panose="02020602080505020303" pitchFamily="18" charset="0"/>
                        </a:rPr>
                        <a:t>$21.00</a:t>
                      </a: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2314592341"/>
                  </a:ext>
                </a:extLst>
              </a:tr>
              <a:tr h="511645">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l" fontAlgn="b">
                        <a:buNone/>
                      </a:pPr>
                      <a:r>
                        <a:rPr lang="en-US" sz="1700" u="none" strike="noStrike" dirty="0">
                          <a:solidFill>
                            <a:schemeClr val="tx1">
                              <a:lumMod val="75000"/>
                              <a:lumOff val="25000"/>
                            </a:schemeClr>
                          </a:solidFill>
                          <a:effectLst/>
                          <a:latin typeface="Baskerville Old Face" panose="02020602080505020303" pitchFamily="18" charset="0"/>
                        </a:rPr>
                        <a:t>Emergency Medical Services .1350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r" fontAlgn="b">
                        <a:buNone/>
                      </a:pPr>
                      <a:r>
                        <a:rPr lang="en-US" sz="1700" u="none" strike="noStrike" dirty="0">
                          <a:solidFill>
                            <a:schemeClr val="tx1">
                              <a:lumMod val="75000"/>
                              <a:lumOff val="25000"/>
                            </a:schemeClr>
                          </a:solidFill>
                          <a:effectLst/>
                          <a:latin typeface="Baskerville Old Face" panose="02020602080505020303" pitchFamily="18" charset="0"/>
                        </a:rPr>
                        <a:t>$20.00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831206378"/>
                  </a:ext>
                </a:extLst>
              </a:tr>
              <a:tr h="511645">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l" fontAlgn="b">
                        <a:buNone/>
                      </a:pPr>
                      <a:r>
                        <a:rPr lang="en-US" sz="1700" u="none" strike="noStrike" dirty="0">
                          <a:solidFill>
                            <a:schemeClr val="tx1">
                              <a:lumMod val="75000"/>
                              <a:lumOff val="25000"/>
                            </a:schemeClr>
                          </a:solidFill>
                          <a:effectLst/>
                          <a:latin typeface="Baskerville Old Face" panose="02020602080505020303" pitchFamily="18" charset="0"/>
                        </a:rPr>
                        <a:t>Debt Service Fund .4300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r" fontAlgn="b">
                        <a:buNone/>
                      </a:pPr>
                      <a:r>
                        <a:rPr lang="en-US" sz="1700" u="none" strike="noStrike" dirty="0">
                          <a:solidFill>
                            <a:schemeClr val="tx1">
                              <a:lumMod val="75000"/>
                              <a:lumOff val="25000"/>
                            </a:schemeClr>
                          </a:solidFill>
                          <a:effectLst/>
                          <a:latin typeface="Baskerville Old Face" panose="02020602080505020303" pitchFamily="18" charset="0"/>
                        </a:rPr>
                        <a:t>$65.00</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003892263"/>
                  </a:ext>
                </a:extLst>
              </a:tr>
              <a:tr h="511645">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l" fontAlgn="b">
                        <a:buNone/>
                      </a:pPr>
                      <a:r>
                        <a:rPr lang="en-US" sz="1700" u="none" strike="noStrike">
                          <a:solidFill>
                            <a:schemeClr val="tx1">
                              <a:lumMod val="75000"/>
                              <a:lumOff val="25000"/>
                            </a:schemeClr>
                          </a:solidFill>
                          <a:effectLst/>
                          <a:latin typeface="Baskerville Old Face" panose="02020602080505020303" pitchFamily="18" charset="0"/>
                        </a:rPr>
                        <a:t>$240/year</a:t>
                      </a: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l" fontAlgn="b">
                        <a:buNone/>
                      </a:pP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l" fontAlgn="b">
                        <a:buNone/>
                      </a:pPr>
                      <a:r>
                        <a:rPr lang="en-US" sz="1700" u="none" strike="noStrike" dirty="0">
                          <a:solidFill>
                            <a:schemeClr val="tx1">
                              <a:lumMod val="75000"/>
                              <a:lumOff val="25000"/>
                            </a:schemeClr>
                          </a:solidFill>
                          <a:effectLst/>
                          <a:latin typeface="Baskerville Old Face" panose="02020602080505020303" pitchFamily="18" charset="0"/>
                        </a:rPr>
                        <a:t>$325/year</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3236958631"/>
                  </a:ext>
                </a:extLst>
              </a:tr>
              <a:tr h="511645">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algn="l" fontAlgn="b">
                        <a:buNone/>
                      </a:pPr>
                      <a:r>
                        <a:rPr lang="en-US" sz="1700" u="none" strike="noStrike">
                          <a:solidFill>
                            <a:schemeClr val="tx1">
                              <a:lumMod val="75000"/>
                              <a:lumOff val="25000"/>
                            </a:schemeClr>
                          </a:solidFill>
                          <a:effectLst/>
                          <a:latin typeface="Baskerville Old Face" panose="02020602080505020303" pitchFamily="18" charset="0"/>
                        </a:rPr>
                        <a:t>$20/month</a:t>
                      </a: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algn="l" fontAlgn="b">
                        <a:buNone/>
                      </a:pPr>
                      <a:endParaRPr lang="en-US" sz="1700" b="0" i="0" u="none" strike="noStrike">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algn="l" fontAlgn="b">
                        <a:buNone/>
                      </a:pPr>
                      <a:r>
                        <a:rPr lang="en-US" sz="1700" u="none" strike="noStrike" dirty="0">
                          <a:solidFill>
                            <a:schemeClr val="tx1">
                              <a:lumMod val="75000"/>
                              <a:lumOff val="25000"/>
                            </a:schemeClr>
                          </a:solidFill>
                          <a:effectLst/>
                          <a:latin typeface="Baskerville Old Face" panose="02020602080505020303" pitchFamily="18" charset="0"/>
                        </a:rPr>
                        <a:t>$27/month</a:t>
                      </a:r>
                      <a:endParaRPr lang="en-US" sz="1700" b="0" i="0" u="none" strike="noStrike" dirty="0">
                        <a:solidFill>
                          <a:schemeClr val="tx1">
                            <a:lumMod val="75000"/>
                            <a:lumOff val="25000"/>
                          </a:schemeClr>
                        </a:solidFill>
                        <a:effectLst/>
                        <a:latin typeface="Baskerville Old Face" panose="02020602080505020303" pitchFamily="18" charset="0"/>
                      </a:endParaRPr>
                    </a:p>
                  </a:txBody>
                  <a:tcPr marL="208834" marR="21671" marT="104417" marB="104417"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2995012622"/>
                  </a:ext>
                </a:extLst>
              </a:tr>
            </a:tbl>
          </a:graphicData>
        </a:graphic>
      </p:graphicFrame>
      <p:sp>
        <p:nvSpPr>
          <p:cNvPr id="6" name="TextBox 5">
            <a:extLst>
              <a:ext uri="{FF2B5EF4-FFF2-40B4-BE49-F238E27FC236}">
                <a16:creationId xmlns:a16="http://schemas.microsoft.com/office/drawing/2014/main" id="{20085D31-50AD-F004-607C-1FC3A22038CD}"/>
              </a:ext>
            </a:extLst>
          </p:cNvPr>
          <p:cNvSpPr txBox="1"/>
          <p:nvPr/>
        </p:nvSpPr>
        <p:spPr>
          <a:xfrm>
            <a:off x="6748564" y="6433304"/>
            <a:ext cx="4966424" cy="369332"/>
          </a:xfrm>
          <a:prstGeom prst="rect">
            <a:avLst/>
          </a:prstGeom>
          <a:noFill/>
        </p:spPr>
        <p:txBody>
          <a:bodyPr wrap="none" rtlCol="0">
            <a:spAutoFit/>
          </a:bodyPr>
          <a:lstStyle/>
          <a:p>
            <a:r>
              <a:rPr lang="en-US" dirty="0">
                <a:latin typeface="Baskerville Old Face" panose="02020602080505020303" pitchFamily="18" charset="0"/>
              </a:rPr>
              <a:t>*Based on the average assessment value of $151,000</a:t>
            </a:r>
          </a:p>
        </p:txBody>
      </p:sp>
    </p:spTree>
    <p:extLst>
      <p:ext uri="{BB962C8B-B14F-4D97-AF65-F5344CB8AC3E}">
        <p14:creationId xmlns:p14="http://schemas.microsoft.com/office/powerpoint/2010/main" val="315554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24C256E-46C2-4676-9B55-9918B10D7DF9}"/>
              </a:ext>
            </a:extLst>
          </p:cNvPr>
          <p:cNvSpPr txBox="1"/>
          <p:nvPr/>
        </p:nvSpPr>
        <p:spPr>
          <a:xfrm>
            <a:off x="2226439" y="5634149"/>
            <a:ext cx="8848730" cy="74028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cap="none" dirty="0">
                <a:ln w="3175" cmpd="sng">
                  <a:noFill/>
                </a:ln>
                <a:solidFill>
                  <a:schemeClr val="bg2">
                    <a:lumMod val="50000"/>
                  </a:schemeClr>
                </a:solidFill>
                <a:effectLst/>
                <a:latin typeface="Baskerville Old Face" panose="02020602080505020303" pitchFamily="18" charset="0"/>
                <a:ea typeface="+mj-ea"/>
                <a:cs typeface="+mj-cs"/>
              </a:rPr>
              <a:t>LOCAL TAX MILLAGE COMPARISON</a:t>
            </a:r>
          </a:p>
        </p:txBody>
      </p:sp>
      <p:sp>
        <p:nvSpPr>
          <p:cNvPr id="4" name="TextBox 3">
            <a:extLst>
              <a:ext uri="{FF2B5EF4-FFF2-40B4-BE49-F238E27FC236}">
                <a16:creationId xmlns:a16="http://schemas.microsoft.com/office/drawing/2014/main" id="{3F728B4C-AF08-CD21-CC99-A51F4774D45C}"/>
              </a:ext>
            </a:extLst>
          </p:cNvPr>
          <p:cNvSpPr txBox="1"/>
          <p:nvPr/>
        </p:nvSpPr>
        <p:spPr>
          <a:xfrm>
            <a:off x="4768645" y="251847"/>
            <a:ext cx="2654710" cy="923330"/>
          </a:xfrm>
          <a:prstGeom prst="rect">
            <a:avLst/>
          </a:prstGeom>
          <a:noFill/>
        </p:spPr>
        <p:txBody>
          <a:bodyPr wrap="square" rtlCol="0">
            <a:spAutoFit/>
          </a:bodyPr>
          <a:lstStyle/>
          <a:p>
            <a:pPr algn="ctr"/>
            <a:r>
              <a:rPr lang="en-US" b="1" dirty="0">
                <a:solidFill>
                  <a:schemeClr val="accent1"/>
                </a:solidFill>
                <a:latin typeface="Baskerville Old Face" panose="02020602080505020303" pitchFamily="18" charset="0"/>
              </a:rPr>
              <a:t>School District 81%</a:t>
            </a:r>
          </a:p>
          <a:p>
            <a:pPr algn="ctr"/>
            <a:r>
              <a:rPr lang="en-US" b="1" dirty="0">
                <a:solidFill>
                  <a:schemeClr val="accent1"/>
                </a:solidFill>
                <a:latin typeface="Baskerville Old Face" panose="02020602080505020303" pitchFamily="18" charset="0"/>
              </a:rPr>
              <a:t>County 14%</a:t>
            </a:r>
          </a:p>
          <a:p>
            <a:pPr algn="ctr"/>
            <a:r>
              <a:rPr lang="en-US" b="1" dirty="0">
                <a:solidFill>
                  <a:schemeClr val="accent1"/>
                </a:solidFill>
                <a:latin typeface="Baskerville Old Face" panose="02020602080505020303" pitchFamily="18" charset="0"/>
              </a:rPr>
              <a:t>Township 5%</a:t>
            </a:r>
          </a:p>
        </p:txBody>
      </p:sp>
      <p:graphicFrame>
        <p:nvGraphicFramePr>
          <p:cNvPr id="2" name="Chart 1">
            <a:extLst>
              <a:ext uri="{FF2B5EF4-FFF2-40B4-BE49-F238E27FC236}">
                <a16:creationId xmlns:a16="http://schemas.microsoft.com/office/drawing/2014/main" id="{71EBE51C-B43D-8953-A731-E1FE1349A6EF}"/>
              </a:ext>
            </a:extLst>
          </p:cNvPr>
          <p:cNvGraphicFramePr>
            <a:graphicFrameLocks/>
          </p:cNvGraphicFramePr>
          <p:nvPr>
            <p:extLst>
              <p:ext uri="{D42A27DB-BD31-4B8C-83A1-F6EECF244321}">
                <p14:modId xmlns:p14="http://schemas.microsoft.com/office/powerpoint/2010/main" val="2389913064"/>
              </p:ext>
            </p:extLst>
          </p:nvPr>
        </p:nvGraphicFramePr>
        <p:xfrm>
          <a:off x="2955424" y="1450693"/>
          <a:ext cx="8705853" cy="40909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162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DF48D3D4-7131-694E-3759-C74D9ECD16AD}"/>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9CB315AA-DF45-CF6E-134C-C36FD9BD2E2B}"/>
              </a:ext>
            </a:extLst>
          </p:cNvPr>
          <p:cNvSpPr txBox="1"/>
          <p:nvPr/>
        </p:nvSpPr>
        <p:spPr>
          <a:xfrm>
            <a:off x="1757007" y="562796"/>
            <a:ext cx="8915399" cy="823448"/>
          </a:xfrm>
          <a:prstGeom prst="rect">
            <a:avLst/>
          </a:prstGeom>
        </p:spPr>
        <p:txBody>
          <a:bodyPr vert="horz" lIns="91440" tIns="45720" rIns="91440" bIns="45720" rtlCol="0" anchor="b">
            <a:normAutofit/>
          </a:bodyPr>
          <a:lstStyle/>
          <a:p>
            <a:pPr>
              <a:spcBef>
                <a:spcPct val="0"/>
              </a:spcBef>
              <a:spcAft>
                <a:spcPts val="600"/>
              </a:spcAft>
            </a:pPr>
            <a:r>
              <a:rPr lang="en-US" sz="4000" b="1" cap="none" dirty="0">
                <a:ln w="3175" cmpd="sng">
                  <a:noFill/>
                </a:ln>
                <a:solidFill>
                  <a:schemeClr val="tx1">
                    <a:lumMod val="85000"/>
                    <a:lumOff val="15000"/>
                  </a:schemeClr>
                </a:solidFill>
                <a:effectLst/>
                <a:latin typeface="+mj-lt"/>
                <a:ea typeface="+mj-ea"/>
                <a:cs typeface="+mj-cs"/>
              </a:rPr>
              <a:t>Boyertown Area School District</a:t>
            </a:r>
          </a:p>
        </p:txBody>
      </p:sp>
      <p:sp>
        <p:nvSpPr>
          <p:cNvPr id="5" name="TextBox 4">
            <a:extLst>
              <a:ext uri="{FF2B5EF4-FFF2-40B4-BE49-F238E27FC236}">
                <a16:creationId xmlns:a16="http://schemas.microsoft.com/office/drawing/2014/main" id="{A53F3D6E-93E4-EDB7-622C-FC8F16CAE453}"/>
              </a:ext>
            </a:extLst>
          </p:cNvPr>
          <p:cNvSpPr txBox="1"/>
          <p:nvPr/>
        </p:nvSpPr>
        <p:spPr>
          <a:xfrm>
            <a:off x="5904341" y="6295204"/>
            <a:ext cx="6287659" cy="522754"/>
          </a:xfrm>
          <a:prstGeom prst="rect">
            <a:avLst/>
          </a:prstGeom>
        </p:spPr>
        <p:txBody>
          <a:bodyPr vert="horz" lIns="91440" tIns="45720" rIns="91440" bIns="45720" rtlCol="0" anchor="t">
            <a:normAutofit/>
          </a:bodyPr>
          <a:lstStyle/>
          <a:p>
            <a:pPr>
              <a:spcBef>
                <a:spcPts val="1000"/>
              </a:spcBef>
              <a:buClr>
                <a:schemeClr val="accent1"/>
              </a:buClr>
            </a:pPr>
            <a:r>
              <a:rPr lang="en-US" dirty="0">
                <a:solidFill>
                  <a:schemeClr val="tx1">
                    <a:lumMod val="65000"/>
                    <a:lumOff val="35000"/>
                  </a:schemeClr>
                </a:solidFill>
              </a:rPr>
              <a:t>*Based on the average assessment value of $151,000</a:t>
            </a:r>
          </a:p>
        </p:txBody>
      </p:sp>
      <p:graphicFrame>
        <p:nvGraphicFramePr>
          <p:cNvPr id="6" name="Table 5">
            <a:extLst>
              <a:ext uri="{FF2B5EF4-FFF2-40B4-BE49-F238E27FC236}">
                <a16:creationId xmlns:a16="http://schemas.microsoft.com/office/drawing/2014/main" id="{305A7C1C-0262-E916-162A-9475D502FE49}"/>
              </a:ext>
            </a:extLst>
          </p:cNvPr>
          <p:cNvGraphicFramePr>
            <a:graphicFrameLocks noGrp="1"/>
          </p:cNvGraphicFramePr>
          <p:nvPr>
            <p:extLst>
              <p:ext uri="{D42A27DB-BD31-4B8C-83A1-F6EECF244321}">
                <p14:modId xmlns:p14="http://schemas.microsoft.com/office/powerpoint/2010/main" val="1881796750"/>
              </p:ext>
            </p:extLst>
          </p:nvPr>
        </p:nvGraphicFramePr>
        <p:xfrm>
          <a:off x="1635935" y="1454121"/>
          <a:ext cx="10088162" cy="1689399"/>
        </p:xfrm>
        <a:graphic>
          <a:graphicData uri="http://schemas.openxmlformats.org/drawingml/2006/table">
            <a:tbl>
              <a:tblPr firstRow="1" bandRow="1">
                <a:tableStyleId>{5C22544A-7EE6-4342-B048-85BDC9FD1C3A}</a:tableStyleId>
              </a:tblPr>
              <a:tblGrid>
                <a:gridCol w="2364436">
                  <a:extLst>
                    <a:ext uri="{9D8B030D-6E8A-4147-A177-3AD203B41FA5}">
                      <a16:colId xmlns:a16="http://schemas.microsoft.com/office/drawing/2014/main" val="660023825"/>
                    </a:ext>
                  </a:extLst>
                </a:gridCol>
                <a:gridCol w="2486346">
                  <a:extLst>
                    <a:ext uri="{9D8B030D-6E8A-4147-A177-3AD203B41FA5}">
                      <a16:colId xmlns:a16="http://schemas.microsoft.com/office/drawing/2014/main" val="553843931"/>
                    </a:ext>
                  </a:extLst>
                </a:gridCol>
                <a:gridCol w="441789">
                  <a:extLst>
                    <a:ext uri="{9D8B030D-6E8A-4147-A177-3AD203B41FA5}">
                      <a16:colId xmlns:a16="http://schemas.microsoft.com/office/drawing/2014/main" val="4247041384"/>
                    </a:ext>
                  </a:extLst>
                </a:gridCol>
                <a:gridCol w="2273551">
                  <a:extLst>
                    <a:ext uri="{9D8B030D-6E8A-4147-A177-3AD203B41FA5}">
                      <a16:colId xmlns:a16="http://schemas.microsoft.com/office/drawing/2014/main" val="2548513507"/>
                    </a:ext>
                  </a:extLst>
                </a:gridCol>
                <a:gridCol w="2522040">
                  <a:extLst>
                    <a:ext uri="{9D8B030D-6E8A-4147-A177-3AD203B41FA5}">
                      <a16:colId xmlns:a16="http://schemas.microsoft.com/office/drawing/2014/main" val="2322625641"/>
                    </a:ext>
                  </a:extLst>
                </a:gridCol>
              </a:tblGrid>
              <a:tr h="560711">
                <a:tc gridSpan="2">
                  <a:txBody>
                    <a:bodyPr/>
                    <a:lstStyle/>
                    <a:p>
                      <a:pPr algn="ctr" fontAlgn="b">
                        <a:buNone/>
                      </a:pPr>
                      <a:r>
                        <a:rPr lang="en-US" sz="2900" u="none" strike="noStrike" dirty="0">
                          <a:effectLst/>
                          <a:latin typeface="Baskerville Old Face" panose="02020602080505020303" pitchFamily="18" charset="0"/>
                        </a:rPr>
                        <a:t>2024-2025 Tax Rate </a:t>
                      </a:r>
                      <a:endParaRPr lang="en-US" sz="2900" b="1" i="0" u="none" strike="noStrike" dirty="0">
                        <a:solidFill>
                          <a:srgbClr val="000000"/>
                        </a:solidFill>
                        <a:effectLst/>
                        <a:latin typeface="Baskerville Old Face" panose="02020602080505020303" pitchFamily="18" charset="0"/>
                      </a:endParaRPr>
                    </a:p>
                  </a:txBody>
                  <a:tcPr marL="24987" marR="24987" marT="24987" marB="0" anchor="b"/>
                </a:tc>
                <a:tc hMerge="1">
                  <a:txBody>
                    <a:bodyPr/>
                    <a:lstStyle/>
                    <a:p>
                      <a:endParaRPr lang="en-US"/>
                    </a:p>
                  </a:txBody>
                  <a:tcPr/>
                </a:tc>
                <a:tc>
                  <a:txBody>
                    <a:bodyPr/>
                    <a:lstStyle/>
                    <a:p>
                      <a:pPr algn="ctr" fontAlgn="b">
                        <a:buNone/>
                      </a:pPr>
                      <a:endParaRPr lang="en-US" sz="2900" b="1" i="0" u="none" strike="noStrike">
                        <a:solidFill>
                          <a:srgbClr val="000000"/>
                        </a:solidFill>
                        <a:effectLst/>
                        <a:latin typeface="Baskerville Old Face" panose="02020602080505020303" pitchFamily="18" charset="0"/>
                      </a:endParaRPr>
                    </a:p>
                  </a:txBody>
                  <a:tcPr marL="24987" marR="24987" marT="24987" marB="0" anchor="b"/>
                </a:tc>
                <a:tc gridSpan="2">
                  <a:txBody>
                    <a:bodyPr/>
                    <a:lstStyle/>
                    <a:p>
                      <a:pPr algn="ctr" fontAlgn="b">
                        <a:buNone/>
                      </a:pPr>
                      <a:r>
                        <a:rPr lang="en-US" sz="2900" u="none" strike="noStrike" dirty="0">
                          <a:effectLst/>
                          <a:latin typeface="Baskerville Old Face" panose="02020602080505020303" pitchFamily="18" charset="0"/>
                        </a:rPr>
                        <a:t>2025-2026 Tax Rate </a:t>
                      </a:r>
                      <a:endParaRPr lang="en-US" sz="2900" b="1" i="0" u="none" strike="noStrike" dirty="0">
                        <a:solidFill>
                          <a:srgbClr val="000000"/>
                        </a:solidFill>
                        <a:effectLst/>
                        <a:latin typeface="Baskerville Old Face" panose="02020602080505020303" pitchFamily="18" charset="0"/>
                      </a:endParaRPr>
                    </a:p>
                  </a:txBody>
                  <a:tcPr marL="24987" marR="24987" marT="24987" marB="0" anchor="b"/>
                </a:tc>
                <a:tc hMerge="1">
                  <a:txBody>
                    <a:bodyPr/>
                    <a:lstStyle/>
                    <a:p>
                      <a:endParaRPr lang="en-US"/>
                    </a:p>
                  </a:txBody>
                  <a:tcPr/>
                </a:tc>
                <a:extLst>
                  <a:ext uri="{0D108BD9-81ED-4DB2-BD59-A6C34878D82A}">
                    <a16:rowId xmlns:a16="http://schemas.microsoft.com/office/drawing/2014/main" val="533604439"/>
                  </a:ext>
                </a:extLst>
              </a:tr>
              <a:tr h="567977">
                <a:tc>
                  <a:txBody>
                    <a:bodyPr/>
                    <a:lstStyle/>
                    <a:p>
                      <a:pPr algn="l" fontAlgn="b">
                        <a:buNone/>
                      </a:pPr>
                      <a:r>
                        <a:rPr lang="en-US" sz="2900" u="none" strike="noStrike" dirty="0">
                          <a:effectLst/>
                          <a:latin typeface="Baskerville Old Face" panose="02020602080505020303" pitchFamily="18" charset="0"/>
                        </a:rPr>
                        <a:t>31.7380 mills</a:t>
                      </a:r>
                      <a:endParaRPr lang="en-US" sz="2900" b="0" i="0" u="none" strike="noStrike" dirty="0">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r>
                        <a:rPr lang="en-US" sz="2900" u="none" strike="noStrike" dirty="0">
                          <a:effectLst/>
                          <a:latin typeface="Baskerville Old Face" panose="02020602080505020303" pitchFamily="18" charset="0"/>
                        </a:rPr>
                        <a:t>$4,808/year</a:t>
                      </a:r>
                      <a:endParaRPr lang="en-US" sz="2900" b="0" i="0" u="none" strike="noStrike" dirty="0">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endParaRPr lang="en-US" sz="2900" b="0" i="0" u="none" strike="noStrike">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r>
                        <a:rPr lang="en-US" sz="2900" u="none" strike="noStrike">
                          <a:effectLst/>
                          <a:latin typeface="Baskerville Old Face" panose="02020602080505020303" pitchFamily="18" charset="0"/>
                        </a:rPr>
                        <a:t>32.6900 mills</a:t>
                      </a:r>
                      <a:endParaRPr lang="en-US" sz="2900" b="0" i="0" u="none" strike="noStrike">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r>
                        <a:rPr lang="en-US" sz="2900" u="none" strike="noStrike" dirty="0">
                          <a:effectLst/>
                          <a:latin typeface="Baskerville Old Face" panose="02020602080505020303" pitchFamily="18" charset="0"/>
                        </a:rPr>
                        <a:t>$4,953/year</a:t>
                      </a:r>
                      <a:endParaRPr lang="en-US" sz="2900" b="0" i="0" u="none" strike="noStrike" dirty="0">
                        <a:solidFill>
                          <a:srgbClr val="000000"/>
                        </a:solidFill>
                        <a:effectLst/>
                        <a:latin typeface="Baskerville Old Face" panose="02020602080505020303" pitchFamily="18" charset="0"/>
                      </a:endParaRPr>
                    </a:p>
                  </a:txBody>
                  <a:tcPr marL="24987" marR="24987" marT="24987" marB="0" anchor="b"/>
                </a:tc>
                <a:extLst>
                  <a:ext uri="{0D108BD9-81ED-4DB2-BD59-A6C34878D82A}">
                    <a16:rowId xmlns:a16="http://schemas.microsoft.com/office/drawing/2014/main" val="4285018561"/>
                  </a:ext>
                </a:extLst>
              </a:tr>
              <a:tr h="560711">
                <a:tc>
                  <a:txBody>
                    <a:bodyPr/>
                    <a:lstStyle/>
                    <a:p>
                      <a:pPr algn="l" fontAlgn="b">
                        <a:buNone/>
                      </a:pPr>
                      <a:endParaRPr lang="en-US" sz="2900" b="0" i="0" u="none" strike="noStrike">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r>
                        <a:rPr lang="en-US" sz="2900" u="none" strike="noStrike">
                          <a:effectLst/>
                          <a:latin typeface="Baskerville Old Face" panose="02020602080505020303" pitchFamily="18" charset="0"/>
                        </a:rPr>
                        <a:t>$401/month</a:t>
                      </a:r>
                      <a:endParaRPr lang="en-US" sz="2900" b="0" i="0" u="none" strike="noStrike">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endParaRPr lang="en-US" sz="2900" b="0" i="0" u="none" strike="noStrike">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endParaRPr lang="en-US" sz="2900" b="0" i="0" u="none" strike="noStrike">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r>
                        <a:rPr lang="en-US" sz="2900" u="none" strike="noStrike" dirty="0">
                          <a:effectLst/>
                          <a:latin typeface="Baskerville Old Face" panose="02020602080505020303" pitchFamily="18" charset="0"/>
                        </a:rPr>
                        <a:t>$413/month</a:t>
                      </a:r>
                      <a:endParaRPr lang="en-US" sz="2900" b="0" i="0" u="none" strike="noStrike" dirty="0">
                        <a:solidFill>
                          <a:srgbClr val="000000"/>
                        </a:solidFill>
                        <a:effectLst/>
                        <a:latin typeface="Baskerville Old Face" panose="02020602080505020303" pitchFamily="18" charset="0"/>
                      </a:endParaRPr>
                    </a:p>
                  </a:txBody>
                  <a:tcPr marL="24987" marR="24987" marT="24987" marB="0" anchor="b"/>
                </a:tc>
                <a:extLst>
                  <a:ext uri="{0D108BD9-81ED-4DB2-BD59-A6C34878D82A}">
                    <a16:rowId xmlns:a16="http://schemas.microsoft.com/office/drawing/2014/main" val="2934570957"/>
                  </a:ext>
                </a:extLst>
              </a:tr>
            </a:tbl>
          </a:graphicData>
        </a:graphic>
      </p:graphicFrame>
      <p:graphicFrame>
        <p:nvGraphicFramePr>
          <p:cNvPr id="7" name="Table 6">
            <a:extLst>
              <a:ext uri="{FF2B5EF4-FFF2-40B4-BE49-F238E27FC236}">
                <a16:creationId xmlns:a16="http://schemas.microsoft.com/office/drawing/2014/main" id="{6EC00CA1-D8AE-FF80-3F0C-CA38571B0F4D}"/>
              </a:ext>
            </a:extLst>
          </p:cNvPr>
          <p:cNvGraphicFramePr>
            <a:graphicFrameLocks noGrp="1"/>
          </p:cNvGraphicFramePr>
          <p:nvPr>
            <p:extLst>
              <p:ext uri="{D42A27DB-BD31-4B8C-83A1-F6EECF244321}">
                <p14:modId xmlns:p14="http://schemas.microsoft.com/office/powerpoint/2010/main" val="2067652861"/>
              </p:ext>
            </p:extLst>
          </p:nvPr>
        </p:nvGraphicFramePr>
        <p:xfrm>
          <a:off x="1635935" y="4194081"/>
          <a:ext cx="10088162" cy="1689399"/>
        </p:xfrm>
        <a:graphic>
          <a:graphicData uri="http://schemas.openxmlformats.org/drawingml/2006/table">
            <a:tbl>
              <a:tblPr firstRow="1" bandRow="1">
                <a:tableStyleId>{5C22544A-7EE6-4342-B048-85BDC9FD1C3A}</a:tableStyleId>
              </a:tblPr>
              <a:tblGrid>
                <a:gridCol w="2364436">
                  <a:extLst>
                    <a:ext uri="{9D8B030D-6E8A-4147-A177-3AD203B41FA5}">
                      <a16:colId xmlns:a16="http://schemas.microsoft.com/office/drawing/2014/main" val="660023825"/>
                    </a:ext>
                  </a:extLst>
                </a:gridCol>
                <a:gridCol w="2486346">
                  <a:extLst>
                    <a:ext uri="{9D8B030D-6E8A-4147-A177-3AD203B41FA5}">
                      <a16:colId xmlns:a16="http://schemas.microsoft.com/office/drawing/2014/main" val="553843931"/>
                    </a:ext>
                  </a:extLst>
                </a:gridCol>
                <a:gridCol w="441789">
                  <a:extLst>
                    <a:ext uri="{9D8B030D-6E8A-4147-A177-3AD203B41FA5}">
                      <a16:colId xmlns:a16="http://schemas.microsoft.com/office/drawing/2014/main" val="4247041384"/>
                    </a:ext>
                  </a:extLst>
                </a:gridCol>
                <a:gridCol w="2273551">
                  <a:extLst>
                    <a:ext uri="{9D8B030D-6E8A-4147-A177-3AD203B41FA5}">
                      <a16:colId xmlns:a16="http://schemas.microsoft.com/office/drawing/2014/main" val="2548513507"/>
                    </a:ext>
                  </a:extLst>
                </a:gridCol>
                <a:gridCol w="2522040">
                  <a:extLst>
                    <a:ext uri="{9D8B030D-6E8A-4147-A177-3AD203B41FA5}">
                      <a16:colId xmlns:a16="http://schemas.microsoft.com/office/drawing/2014/main" val="2322625641"/>
                    </a:ext>
                  </a:extLst>
                </a:gridCol>
              </a:tblGrid>
              <a:tr h="560711">
                <a:tc gridSpan="2">
                  <a:txBody>
                    <a:bodyPr/>
                    <a:lstStyle/>
                    <a:p>
                      <a:pPr algn="ctr" fontAlgn="b">
                        <a:buNone/>
                      </a:pPr>
                      <a:r>
                        <a:rPr lang="en-US" sz="2900" u="none" strike="noStrike" dirty="0">
                          <a:effectLst/>
                          <a:latin typeface="Baskerville Old Face" panose="02020602080505020303" pitchFamily="18" charset="0"/>
                        </a:rPr>
                        <a:t>Current Tax Rate </a:t>
                      </a:r>
                      <a:endParaRPr lang="en-US" sz="2900" b="1" i="0" u="none" strike="noStrike" dirty="0">
                        <a:solidFill>
                          <a:srgbClr val="000000"/>
                        </a:solidFill>
                        <a:effectLst/>
                        <a:latin typeface="Baskerville Old Face" panose="02020602080505020303" pitchFamily="18" charset="0"/>
                      </a:endParaRPr>
                    </a:p>
                  </a:txBody>
                  <a:tcPr marL="24987" marR="24987" marT="24987" marB="0" anchor="b"/>
                </a:tc>
                <a:tc hMerge="1">
                  <a:txBody>
                    <a:bodyPr/>
                    <a:lstStyle/>
                    <a:p>
                      <a:endParaRPr lang="en-US"/>
                    </a:p>
                  </a:txBody>
                  <a:tcPr/>
                </a:tc>
                <a:tc>
                  <a:txBody>
                    <a:bodyPr/>
                    <a:lstStyle/>
                    <a:p>
                      <a:pPr algn="ctr" fontAlgn="b">
                        <a:buNone/>
                      </a:pPr>
                      <a:endParaRPr lang="en-US" sz="2900" b="1" i="0" u="none" strike="noStrike">
                        <a:solidFill>
                          <a:srgbClr val="000000"/>
                        </a:solidFill>
                        <a:effectLst/>
                        <a:latin typeface="Baskerville Old Face" panose="02020602080505020303" pitchFamily="18" charset="0"/>
                      </a:endParaRPr>
                    </a:p>
                  </a:txBody>
                  <a:tcPr marL="24987" marR="24987" marT="24987" marB="0" anchor="b"/>
                </a:tc>
                <a:tc gridSpan="2">
                  <a:txBody>
                    <a:bodyPr/>
                    <a:lstStyle/>
                    <a:p>
                      <a:pPr algn="ctr" fontAlgn="b">
                        <a:buNone/>
                      </a:pPr>
                      <a:r>
                        <a:rPr lang="en-US" sz="2900" u="none" strike="noStrike" dirty="0">
                          <a:effectLst/>
                          <a:latin typeface="Baskerville Old Face" panose="02020602080505020303" pitchFamily="18" charset="0"/>
                        </a:rPr>
                        <a:t>Proposed Tax Rate </a:t>
                      </a:r>
                      <a:endParaRPr lang="en-US" sz="2900" b="1" i="0" u="none" strike="noStrike" dirty="0">
                        <a:solidFill>
                          <a:srgbClr val="000000"/>
                        </a:solidFill>
                        <a:effectLst/>
                        <a:latin typeface="Baskerville Old Face" panose="02020602080505020303" pitchFamily="18" charset="0"/>
                      </a:endParaRPr>
                    </a:p>
                  </a:txBody>
                  <a:tcPr marL="24987" marR="24987" marT="24987" marB="0" anchor="b"/>
                </a:tc>
                <a:tc hMerge="1">
                  <a:txBody>
                    <a:bodyPr/>
                    <a:lstStyle/>
                    <a:p>
                      <a:endParaRPr lang="en-US"/>
                    </a:p>
                  </a:txBody>
                  <a:tcPr/>
                </a:tc>
                <a:extLst>
                  <a:ext uri="{0D108BD9-81ED-4DB2-BD59-A6C34878D82A}">
                    <a16:rowId xmlns:a16="http://schemas.microsoft.com/office/drawing/2014/main" val="533604439"/>
                  </a:ext>
                </a:extLst>
              </a:tr>
              <a:tr h="567977">
                <a:tc>
                  <a:txBody>
                    <a:bodyPr/>
                    <a:lstStyle/>
                    <a:p>
                      <a:pPr algn="l" fontAlgn="b">
                        <a:buNone/>
                      </a:pPr>
                      <a:r>
                        <a:rPr lang="en-US" sz="2900" u="none" strike="noStrike" dirty="0">
                          <a:effectLst/>
                          <a:latin typeface="Baskerville Old Face" panose="02020602080505020303" pitchFamily="18" charset="0"/>
                        </a:rPr>
                        <a:t>1.587 mills</a:t>
                      </a:r>
                      <a:endParaRPr lang="en-US" sz="2900" b="0" i="0" u="none" strike="noStrike" dirty="0">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r>
                        <a:rPr lang="en-US" sz="2900" u="none" strike="noStrike" dirty="0">
                          <a:effectLst/>
                          <a:latin typeface="Baskerville Old Face" panose="02020602080505020303" pitchFamily="18" charset="0"/>
                        </a:rPr>
                        <a:t>$240/year</a:t>
                      </a:r>
                      <a:endParaRPr lang="en-US" sz="2900" b="0" i="0" u="none" strike="noStrike" dirty="0">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endParaRPr lang="en-US" sz="2900" b="0" i="0" u="none" strike="noStrike">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r>
                        <a:rPr lang="en-US" sz="2900" u="none" strike="noStrike" dirty="0">
                          <a:effectLst/>
                          <a:latin typeface="Baskerville Old Face" panose="02020602080505020303" pitchFamily="18" charset="0"/>
                        </a:rPr>
                        <a:t>2.152 mills</a:t>
                      </a:r>
                      <a:endParaRPr lang="en-US" sz="2900" b="0" i="0" u="none" strike="noStrike" dirty="0">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r>
                        <a:rPr lang="en-US" sz="2900" u="none" strike="noStrike" dirty="0">
                          <a:effectLst/>
                          <a:latin typeface="Baskerville Old Face" panose="02020602080505020303" pitchFamily="18" charset="0"/>
                        </a:rPr>
                        <a:t>$325/year</a:t>
                      </a:r>
                      <a:endParaRPr lang="en-US" sz="2900" b="0" i="0" u="none" strike="noStrike" dirty="0">
                        <a:solidFill>
                          <a:srgbClr val="000000"/>
                        </a:solidFill>
                        <a:effectLst/>
                        <a:latin typeface="Baskerville Old Face" panose="02020602080505020303" pitchFamily="18" charset="0"/>
                      </a:endParaRPr>
                    </a:p>
                  </a:txBody>
                  <a:tcPr marL="24987" marR="24987" marT="24987" marB="0" anchor="b"/>
                </a:tc>
                <a:extLst>
                  <a:ext uri="{0D108BD9-81ED-4DB2-BD59-A6C34878D82A}">
                    <a16:rowId xmlns:a16="http://schemas.microsoft.com/office/drawing/2014/main" val="4285018561"/>
                  </a:ext>
                </a:extLst>
              </a:tr>
              <a:tr h="560711">
                <a:tc>
                  <a:txBody>
                    <a:bodyPr/>
                    <a:lstStyle/>
                    <a:p>
                      <a:pPr algn="l" fontAlgn="b">
                        <a:buNone/>
                      </a:pPr>
                      <a:endParaRPr lang="en-US" sz="2900" b="0" i="0" u="none" strike="noStrike">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r>
                        <a:rPr lang="en-US" sz="2900" u="none" strike="noStrike" dirty="0">
                          <a:effectLst/>
                          <a:latin typeface="Baskerville Old Face" panose="02020602080505020303" pitchFamily="18" charset="0"/>
                        </a:rPr>
                        <a:t>$20/month</a:t>
                      </a:r>
                      <a:endParaRPr lang="en-US" sz="2900" b="0" i="0" u="none" strike="noStrike" dirty="0">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endParaRPr lang="en-US" sz="2900" b="0" i="0" u="none" strike="noStrike">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endParaRPr lang="en-US" sz="2900" b="0" i="0" u="none" strike="noStrike">
                        <a:solidFill>
                          <a:srgbClr val="000000"/>
                        </a:solidFill>
                        <a:effectLst/>
                        <a:latin typeface="Baskerville Old Face" panose="02020602080505020303" pitchFamily="18" charset="0"/>
                      </a:endParaRPr>
                    </a:p>
                  </a:txBody>
                  <a:tcPr marL="24987" marR="24987" marT="24987" marB="0" anchor="b"/>
                </a:tc>
                <a:tc>
                  <a:txBody>
                    <a:bodyPr/>
                    <a:lstStyle/>
                    <a:p>
                      <a:pPr algn="l" fontAlgn="b">
                        <a:buNone/>
                      </a:pPr>
                      <a:r>
                        <a:rPr lang="en-US" sz="2900" u="none" strike="noStrike" dirty="0">
                          <a:effectLst/>
                          <a:latin typeface="Baskerville Old Face" panose="02020602080505020303" pitchFamily="18" charset="0"/>
                        </a:rPr>
                        <a:t>$27/month</a:t>
                      </a:r>
                      <a:endParaRPr lang="en-US" sz="2900" b="0" i="0" u="none" strike="noStrike" dirty="0">
                        <a:solidFill>
                          <a:srgbClr val="000000"/>
                        </a:solidFill>
                        <a:effectLst/>
                        <a:latin typeface="Baskerville Old Face" panose="02020602080505020303" pitchFamily="18" charset="0"/>
                      </a:endParaRPr>
                    </a:p>
                  </a:txBody>
                  <a:tcPr marL="24987" marR="24987" marT="24987" marB="0" anchor="b"/>
                </a:tc>
                <a:extLst>
                  <a:ext uri="{0D108BD9-81ED-4DB2-BD59-A6C34878D82A}">
                    <a16:rowId xmlns:a16="http://schemas.microsoft.com/office/drawing/2014/main" val="2934570957"/>
                  </a:ext>
                </a:extLst>
              </a:tr>
            </a:tbl>
          </a:graphicData>
        </a:graphic>
      </p:graphicFrame>
      <p:sp>
        <p:nvSpPr>
          <p:cNvPr id="8" name="TextBox 7">
            <a:extLst>
              <a:ext uri="{FF2B5EF4-FFF2-40B4-BE49-F238E27FC236}">
                <a16:creationId xmlns:a16="http://schemas.microsoft.com/office/drawing/2014/main" id="{19B5251F-340A-BFF7-1B72-FB091C0467EB}"/>
              </a:ext>
            </a:extLst>
          </p:cNvPr>
          <p:cNvSpPr txBox="1"/>
          <p:nvPr/>
        </p:nvSpPr>
        <p:spPr>
          <a:xfrm>
            <a:off x="1757007" y="3316152"/>
            <a:ext cx="8915399" cy="823448"/>
          </a:xfrm>
          <a:prstGeom prst="rect">
            <a:avLst/>
          </a:prstGeom>
        </p:spPr>
        <p:txBody>
          <a:bodyPr vert="horz" lIns="91440" tIns="45720" rIns="91440" bIns="45720" rtlCol="0" anchor="b">
            <a:normAutofit/>
          </a:bodyPr>
          <a:lstStyle/>
          <a:p>
            <a:pPr>
              <a:spcBef>
                <a:spcPct val="0"/>
              </a:spcBef>
              <a:spcAft>
                <a:spcPts val="600"/>
              </a:spcAft>
            </a:pPr>
            <a:r>
              <a:rPr lang="en-US" sz="4000" b="1" cap="none" dirty="0">
                <a:ln w="3175" cmpd="sng">
                  <a:noFill/>
                </a:ln>
                <a:solidFill>
                  <a:schemeClr val="tx1">
                    <a:lumMod val="85000"/>
                    <a:lumOff val="15000"/>
                  </a:schemeClr>
                </a:solidFill>
                <a:effectLst/>
                <a:latin typeface="+mj-lt"/>
                <a:ea typeface="+mj-ea"/>
                <a:cs typeface="+mj-cs"/>
              </a:rPr>
              <a:t>New Hanover Township </a:t>
            </a:r>
          </a:p>
        </p:txBody>
      </p:sp>
    </p:spTree>
    <p:extLst>
      <p:ext uri="{BB962C8B-B14F-4D97-AF65-F5344CB8AC3E}">
        <p14:creationId xmlns:p14="http://schemas.microsoft.com/office/powerpoint/2010/main" val="422124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5E297-5AE0-43D6-AB72-426731188116}"/>
              </a:ext>
            </a:extLst>
          </p:cNvPr>
          <p:cNvSpPr/>
          <p:nvPr/>
        </p:nvSpPr>
        <p:spPr>
          <a:xfrm>
            <a:off x="8160773" y="1113062"/>
            <a:ext cx="3382297" cy="328195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1" i="0" kern="1200" cap="none" dirty="0">
                <a:ln w="3175" cmpd="sng">
                  <a:noFill/>
                </a:ln>
                <a:solidFill>
                  <a:schemeClr val="bg2">
                    <a:lumMod val="50000"/>
                  </a:schemeClr>
                </a:solidFill>
                <a:effectLst/>
                <a:latin typeface="Baskerville Old Face" panose="02020602080505020303" pitchFamily="18" charset="0"/>
                <a:ea typeface="+mj-ea"/>
                <a:cs typeface="+mj-cs"/>
              </a:rPr>
              <a:t>There are </a:t>
            </a:r>
            <a:r>
              <a:rPr lang="en-US" sz="3800" b="1" cap="none" dirty="0">
                <a:ln w="3175" cmpd="sng">
                  <a:noFill/>
                </a:ln>
                <a:solidFill>
                  <a:schemeClr val="bg2">
                    <a:lumMod val="50000"/>
                  </a:schemeClr>
                </a:solidFill>
                <a:effectLst/>
                <a:latin typeface="Baskerville Old Face" panose="02020602080505020303" pitchFamily="18" charset="0"/>
                <a:ea typeface="+mj-ea"/>
                <a:cs typeface="+mj-cs"/>
              </a:rPr>
              <a:t>no</a:t>
            </a:r>
            <a:r>
              <a:rPr lang="en-US" sz="3800" b="1" i="0" kern="1200" cap="none" dirty="0">
                <a:ln w="3175" cmpd="sng">
                  <a:noFill/>
                </a:ln>
                <a:solidFill>
                  <a:schemeClr val="bg2">
                    <a:lumMod val="50000"/>
                  </a:schemeClr>
                </a:solidFill>
                <a:effectLst/>
                <a:latin typeface="Baskerville Old Face" panose="02020602080505020303" pitchFamily="18" charset="0"/>
                <a:ea typeface="+mj-ea"/>
                <a:cs typeface="+mj-cs"/>
              </a:rPr>
              <a:t> new staff positions in the proposed budget.</a:t>
            </a:r>
          </a:p>
        </p:txBody>
      </p:sp>
      <p:graphicFrame>
        <p:nvGraphicFramePr>
          <p:cNvPr id="6" name="Table 5">
            <a:extLst>
              <a:ext uri="{FF2B5EF4-FFF2-40B4-BE49-F238E27FC236}">
                <a16:creationId xmlns:a16="http://schemas.microsoft.com/office/drawing/2014/main" id="{A8B84721-0B55-4CC3-A6E3-C07E890F6592}"/>
              </a:ext>
            </a:extLst>
          </p:cNvPr>
          <p:cNvGraphicFramePr>
            <a:graphicFrameLocks noGrp="1"/>
          </p:cNvGraphicFramePr>
          <p:nvPr>
            <p:extLst>
              <p:ext uri="{D42A27DB-BD31-4B8C-83A1-F6EECF244321}">
                <p14:modId xmlns:p14="http://schemas.microsoft.com/office/powerpoint/2010/main" val="46064100"/>
              </p:ext>
            </p:extLst>
          </p:nvPr>
        </p:nvGraphicFramePr>
        <p:xfrm>
          <a:off x="1543665" y="1113062"/>
          <a:ext cx="6037006" cy="4757456"/>
        </p:xfrm>
        <a:graphic>
          <a:graphicData uri="http://schemas.openxmlformats.org/drawingml/2006/table">
            <a:tbl>
              <a:tblPr firstRow="1" lastRow="1" bandRow="1">
                <a:tableStyleId>{5C22544A-7EE6-4342-B048-85BDC9FD1C3A}</a:tableStyleId>
              </a:tblPr>
              <a:tblGrid>
                <a:gridCol w="2102788">
                  <a:extLst>
                    <a:ext uri="{9D8B030D-6E8A-4147-A177-3AD203B41FA5}">
                      <a16:colId xmlns:a16="http://schemas.microsoft.com/office/drawing/2014/main" val="478378953"/>
                    </a:ext>
                  </a:extLst>
                </a:gridCol>
                <a:gridCol w="926963">
                  <a:extLst>
                    <a:ext uri="{9D8B030D-6E8A-4147-A177-3AD203B41FA5}">
                      <a16:colId xmlns:a16="http://schemas.microsoft.com/office/drawing/2014/main" val="1277840605"/>
                    </a:ext>
                  </a:extLst>
                </a:gridCol>
                <a:gridCol w="1460685">
                  <a:extLst>
                    <a:ext uri="{9D8B030D-6E8A-4147-A177-3AD203B41FA5}">
                      <a16:colId xmlns:a16="http://schemas.microsoft.com/office/drawing/2014/main" val="2849801393"/>
                    </a:ext>
                  </a:extLst>
                </a:gridCol>
                <a:gridCol w="1546570">
                  <a:extLst>
                    <a:ext uri="{9D8B030D-6E8A-4147-A177-3AD203B41FA5}">
                      <a16:colId xmlns:a16="http://schemas.microsoft.com/office/drawing/2014/main" val="3110501414"/>
                    </a:ext>
                  </a:extLst>
                </a:gridCol>
              </a:tblGrid>
              <a:tr h="364549">
                <a:tc>
                  <a:txBody>
                    <a:bodyPr/>
                    <a:lstStyle/>
                    <a:p>
                      <a:pPr algn="ctr"/>
                      <a:r>
                        <a:rPr lang="en-US" sz="1600" dirty="0">
                          <a:latin typeface="Baskerville Old Face" panose="02020602080505020303" pitchFamily="18" charset="0"/>
                        </a:rPr>
                        <a:t>Department</a:t>
                      </a:r>
                    </a:p>
                  </a:txBody>
                  <a:tcPr marL="79020" marR="79020" marT="39509" marB="39509"/>
                </a:tc>
                <a:tc>
                  <a:txBody>
                    <a:bodyPr/>
                    <a:lstStyle/>
                    <a:p>
                      <a:pPr algn="ctr"/>
                      <a:r>
                        <a:rPr lang="en-US" sz="1600" dirty="0">
                          <a:latin typeface="Baskerville Old Face" panose="02020602080505020303" pitchFamily="18" charset="0"/>
                        </a:rPr>
                        <a:t>Current</a:t>
                      </a:r>
                    </a:p>
                  </a:txBody>
                  <a:tcPr marL="79020" marR="79020" marT="39509" marB="39509"/>
                </a:tc>
                <a:tc>
                  <a:txBody>
                    <a:bodyPr/>
                    <a:lstStyle/>
                    <a:p>
                      <a:pPr algn="ctr"/>
                      <a:r>
                        <a:rPr lang="en-US" sz="1600" dirty="0">
                          <a:latin typeface="Baskerville Old Face" panose="02020602080505020303" pitchFamily="18" charset="0"/>
                        </a:rPr>
                        <a:t>Replacement</a:t>
                      </a:r>
                    </a:p>
                  </a:txBody>
                  <a:tcPr marL="79020" marR="79020" marT="39509" marB="39509"/>
                </a:tc>
                <a:tc>
                  <a:txBody>
                    <a:bodyPr/>
                    <a:lstStyle/>
                    <a:p>
                      <a:pPr algn="ctr"/>
                      <a:r>
                        <a:rPr lang="en-US" sz="1600" dirty="0">
                          <a:latin typeface="Baskerville Old Face" panose="02020602080505020303" pitchFamily="18" charset="0"/>
                        </a:rPr>
                        <a:t>Proposed New</a:t>
                      </a:r>
                    </a:p>
                  </a:txBody>
                  <a:tcPr marL="79020" marR="79020" marT="39509" marB="39509"/>
                </a:tc>
                <a:extLst>
                  <a:ext uri="{0D108BD9-81ED-4DB2-BD59-A6C34878D82A}">
                    <a16:rowId xmlns:a16="http://schemas.microsoft.com/office/drawing/2014/main" val="2244200"/>
                  </a:ext>
                </a:extLst>
              </a:tr>
              <a:tr h="364549">
                <a:tc>
                  <a:txBody>
                    <a:bodyPr/>
                    <a:lstStyle/>
                    <a:p>
                      <a:r>
                        <a:rPr lang="en-US" sz="1400" b="0" dirty="0">
                          <a:latin typeface="Baskerville Old Face" panose="02020602080505020303" pitchFamily="18" charset="0"/>
                        </a:rPr>
                        <a:t>Executive</a:t>
                      </a:r>
                    </a:p>
                  </a:txBody>
                  <a:tcPr marL="79020" marR="79020" marT="39509" marB="39509"/>
                </a:tc>
                <a:tc>
                  <a:txBody>
                    <a:bodyPr/>
                    <a:lstStyle/>
                    <a:p>
                      <a:pPr algn="ctr"/>
                      <a:r>
                        <a:rPr lang="en-US" sz="1500" dirty="0">
                          <a:latin typeface="Baskerville Old Face" panose="02020602080505020303" pitchFamily="18" charset="0"/>
                        </a:rPr>
                        <a:t>1</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tc>
                  <a:txBody>
                    <a:bodyPr/>
                    <a:lstStyle/>
                    <a:p>
                      <a:pPr algn="ctr"/>
                      <a:r>
                        <a:rPr lang="en-US" sz="1500">
                          <a:latin typeface="Baskerville Old Face" panose="02020602080505020303" pitchFamily="18" charset="0"/>
                        </a:rPr>
                        <a:t>0</a:t>
                      </a:r>
                    </a:p>
                  </a:txBody>
                  <a:tcPr marL="79020" marR="79020" marT="39509" marB="39509"/>
                </a:tc>
                <a:extLst>
                  <a:ext uri="{0D108BD9-81ED-4DB2-BD59-A6C34878D82A}">
                    <a16:rowId xmlns:a16="http://schemas.microsoft.com/office/drawing/2014/main" val="2160385649"/>
                  </a:ext>
                </a:extLst>
              </a:tr>
              <a:tr h="364549">
                <a:tc>
                  <a:txBody>
                    <a:bodyPr/>
                    <a:lstStyle/>
                    <a:p>
                      <a:r>
                        <a:rPr lang="en-US" sz="1400" dirty="0">
                          <a:latin typeface="Baskerville Old Face" panose="02020602080505020303" pitchFamily="18" charset="0"/>
                        </a:rPr>
                        <a:t>Finance Department</a:t>
                      </a:r>
                    </a:p>
                  </a:txBody>
                  <a:tcPr marL="79020" marR="79020" marT="39509" marB="39509"/>
                </a:tc>
                <a:tc>
                  <a:txBody>
                    <a:bodyPr/>
                    <a:lstStyle/>
                    <a:p>
                      <a:pPr algn="ctr"/>
                      <a:r>
                        <a:rPr lang="en-US" sz="1500">
                          <a:latin typeface="Baskerville Old Face" panose="02020602080505020303" pitchFamily="18" charset="0"/>
                        </a:rPr>
                        <a:t>1</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2076496980"/>
                  </a:ext>
                </a:extLst>
              </a:tr>
              <a:tr h="541515">
                <a:tc>
                  <a:txBody>
                    <a:bodyPr/>
                    <a:lstStyle/>
                    <a:p>
                      <a:r>
                        <a:rPr lang="en-US" sz="1500" dirty="0">
                          <a:latin typeface="Baskerville Old Face" panose="02020602080505020303" pitchFamily="18" charset="0"/>
                        </a:rPr>
                        <a:t>General Administration</a:t>
                      </a:r>
                    </a:p>
                  </a:txBody>
                  <a:tcPr marL="79020" marR="79020" marT="39509" marB="39509"/>
                </a:tc>
                <a:tc>
                  <a:txBody>
                    <a:bodyPr/>
                    <a:lstStyle/>
                    <a:p>
                      <a:pPr algn="ctr"/>
                      <a:r>
                        <a:rPr lang="en-US" sz="1500">
                          <a:latin typeface="Baskerville Old Face" panose="02020602080505020303" pitchFamily="18" charset="0"/>
                        </a:rPr>
                        <a:t>2</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1854102153"/>
                  </a:ext>
                </a:extLst>
              </a:tr>
              <a:tr h="364549">
                <a:tc>
                  <a:txBody>
                    <a:bodyPr/>
                    <a:lstStyle/>
                    <a:p>
                      <a:r>
                        <a:rPr lang="en-US" sz="1500" dirty="0">
                          <a:latin typeface="Baskerville Old Face" panose="02020602080505020303" pitchFamily="18" charset="0"/>
                        </a:rPr>
                        <a:t>Police Department</a:t>
                      </a:r>
                    </a:p>
                  </a:txBody>
                  <a:tcPr marL="79020" marR="79020" marT="39509" marB="39509"/>
                </a:tc>
                <a:tc>
                  <a:txBody>
                    <a:bodyPr/>
                    <a:lstStyle/>
                    <a:p>
                      <a:pPr algn="ctr"/>
                      <a:r>
                        <a:rPr lang="en-US" sz="1500" dirty="0">
                          <a:latin typeface="Baskerville Old Face" panose="02020602080505020303" pitchFamily="18" charset="0"/>
                        </a:rPr>
                        <a:t>15</a:t>
                      </a:r>
                    </a:p>
                  </a:txBody>
                  <a:tcPr marL="79020" marR="79020" marT="39509" marB="39509"/>
                </a:tc>
                <a:tc>
                  <a:txBody>
                    <a:bodyPr/>
                    <a:lstStyle/>
                    <a:p>
                      <a:pPr algn="ctr"/>
                      <a:r>
                        <a:rPr lang="en-US" sz="1500" dirty="0">
                          <a:latin typeface="Baskerville Old Face" panose="02020602080505020303" pitchFamily="18" charset="0"/>
                        </a:rPr>
                        <a:t>2</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4187156228"/>
                  </a:ext>
                </a:extLst>
              </a:tr>
              <a:tr h="598299">
                <a:tc>
                  <a:txBody>
                    <a:bodyPr/>
                    <a:lstStyle/>
                    <a:p>
                      <a:r>
                        <a:rPr lang="en-US" sz="1500" dirty="0">
                          <a:latin typeface="Baskerville Old Face" panose="02020602080505020303" pitchFamily="18" charset="0"/>
                        </a:rPr>
                        <a:t>Code Enforcement and Zoning</a:t>
                      </a:r>
                    </a:p>
                  </a:txBody>
                  <a:tcPr marL="79020" marR="79020" marT="39509" marB="39509"/>
                </a:tc>
                <a:tc>
                  <a:txBody>
                    <a:bodyPr/>
                    <a:lstStyle/>
                    <a:p>
                      <a:pPr algn="ctr"/>
                      <a:r>
                        <a:rPr lang="en-US" sz="1500">
                          <a:latin typeface="Baskerville Old Face" panose="02020602080505020303" pitchFamily="18" charset="0"/>
                        </a:rPr>
                        <a:t>2</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3242690978"/>
                  </a:ext>
                </a:extLst>
              </a:tr>
              <a:tr h="598299">
                <a:tc>
                  <a:txBody>
                    <a:bodyPr/>
                    <a:lstStyle/>
                    <a:p>
                      <a:r>
                        <a:rPr lang="en-US" sz="1500" dirty="0">
                          <a:latin typeface="Baskerville Old Face" panose="02020602080505020303" pitchFamily="18" charset="0"/>
                        </a:rPr>
                        <a:t>Public Works Department</a:t>
                      </a:r>
                    </a:p>
                  </a:txBody>
                  <a:tcPr marL="79020" marR="79020" marT="39509" marB="39509"/>
                </a:tc>
                <a:tc>
                  <a:txBody>
                    <a:bodyPr/>
                    <a:lstStyle/>
                    <a:p>
                      <a:pPr algn="ctr"/>
                      <a:r>
                        <a:rPr lang="en-US" sz="1500" dirty="0">
                          <a:latin typeface="Baskerville Old Face" panose="02020602080505020303" pitchFamily="18" charset="0"/>
                        </a:rPr>
                        <a:t>6.5*</a:t>
                      </a:r>
                    </a:p>
                  </a:txBody>
                  <a:tcPr marL="79020" marR="79020" marT="39509" marB="39509"/>
                </a:tc>
                <a:tc>
                  <a:txBody>
                    <a:bodyPr/>
                    <a:lstStyle/>
                    <a:p>
                      <a:pPr algn="ctr"/>
                      <a:r>
                        <a:rPr lang="en-US" sz="1500" dirty="0">
                          <a:latin typeface="Baskerville Old Face" panose="02020602080505020303" pitchFamily="18" charset="0"/>
                        </a:rPr>
                        <a:t>1</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479717732"/>
                  </a:ext>
                </a:extLst>
              </a:tr>
              <a:tr h="598299">
                <a:tc>
                  <a:txBody>
                    <a:bodyPr/>
                    <a:lstStyle/>
                    <a:p>
                      <a:r>
                        <a:rPr lang="en-US" sz="1500" dirty="0">
                          <a:latin typeface="Baskerville Old Face" panose="02020602080505020303" pitchFamily="18" charset="0"/>
                        </a:rPr>
                        <a:t>Recreation Department</a:t>
                      </a:r>
                    </a:p>
                  </a:txBody>
                  <a:tcPr marL="79020" marR="79020" marT="39509" marB="39509"/>
                </a:tc>
                <a:tc>
                  <a:txBody>
                    <a:bodyPr/>
                    <a:lstStyle/>
                    <a:p>
                      <a:pPr algn="ctr"/>
                      <a:r>
                        <a:rPr lang="en-US" sz="150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1</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2885869338"/>
                  </a:ext>
                </a:extLst>
              </a:tr>
              <a:tr h="598299">
                <a:tc>
                  <a:txBody>
                    <a:bodyPr/>
                    <a:lstStyle/>
                    <a:p>
                      <a:r>
                        <a:rPr lang="en-US" sz="1500" dirty="0">
                          <a:latin typeface="Baskerville Old Face" panose="02020602080505020303" pitchFamily="18" charset="0"/>
                        </a:rPr>
                        <a:t>Municipal Authority (Sewer)</a:t>
                      </a:r>
                    </a:p>
                  </a:txBody>
                  <a:tcPr marL="79020" marR="79020" marT="39509" marB="39509"/>
                </a:tc>
                <a:tc>
                  <a:txBody>
                    <a:bodyPr/>
                    <a:lstStyle/>
                    <a:p>
                      <a:pPr algn="ctr"/>
                      <a:r>
                        <a:rPr lang="en-US" sz="1500" dirty="0">
                          <a:latin typeface="Baskerville Old Face" panose="02020602080505020303" pitchFamily="18" charset="0"/>
                        </a:rPr>
                        <a:t>4</a:t>
                      </a:r>
                    </a:p>
                  </a:txBody>
                  <a:tcPr marL="79020" marR="79020" marT="39509" marB="39509"/>
                </a:tc>
                <a:tc>
                  <a:txBody>
                    <a:bodyPr/>
                    <a:lstStyle/>
                    <a:p>
                      <a:pPr algn="ctr"/>
                      <a:r>
                        <a:rPr lang="en-US" sz="1500">
                          <a:latin typeface="Baskerville Old Face" panose="02020602080505020303" pitchFamily="18" charset="0"/>
                        </a:rPr>
                        <a:t>0</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2448953610"/>
                  </a:ext>
                </a:extLst>
              </a:tr>
              <a:tr h="364549">
                <a:tc>
                  <a:txBody>
                    <a:bodyPr/>
                    <a:lstStyle/>
                    <a:p>
                      <a:endParaRPr lang="en-US" sz="900" dirty="0">
                        <a:solidFill>
                          <a:schemeClr val="bg1"/>
                        </a:solidFill>
                      </a:endParaRPr>
                    </a:p>
                  </a:txBody>
                  <a:tcPr marL="79020" marR="79020" marT="39509" marB="39509"/>
                </a:tc>
                <a:tc>
                  <a:txBody>
                    <a:bodyPr/>
                    <a:lstStyle/>
                    <a:p>
                      <a:pPr algn="ctr"/>
                      <a:r>
                        <a:rPr lang="en-US" sz="1500" dirty="0">
                          <a:latin typeface="Baskerville Old Face" panose="02020602080505020303" pitchFamily="18" charset="0"/>
                        </a:rPr>
                        <a:t>31.5</a:t>
                      </a:r>
                    </a:p>
                  </a:txBody>
                  <a:tcPr marL="79020" marR="79020" marT="39509" marB="39509"/>
                </a:tc>
                <a:tc>
                  <a:txBody>
                    <a:bodyPr/>
                    <a:lstStyle/>
                    <a:p>
                      <a:pPr algn="ctr"/>
                      <a:r>
                        <a:rPr lang="en-US" sz="1500" dirty="0">
                          <a:latin typeface="Baskerville Old Face" panose="02020602080505020303" pitchFamily="18" charset="0"/>
                        </a:rPr>
                        <a:t>4</a:t>
                      </a:r>
                    </a:p>
                  </a:txBody>
                  <a:tcPr marL="79020" marR="79020" marT="39509" marB="39509"/>
                </a:tc>
                <a:tc>
                  <a:txBody>
                    <a:bodyPr/>
                    <a:lstStyle/>
                    <a:p>
                      <a:pPr algn="ctr"/>
                      <a:r>
                        <a:rPr lang="en-US" sz="1500" dirty="0">
                          <a:latin typeface="Baskerville Old Face" panose="02020602080505020303" pitchFamily="18" charset="0"/>
                        </a:rPr>
                        <a:t>0</a:t>
                      </a:r>
                    </a:p>
                  </a:txBody>
                  <a:tcPr marL="79020" marR="79020" marT="39509" marB="39509"/>
                </a:tc>
                <a:extLst>
                  <a:ext uri="{0D108BD9-81ED-4DB2-BD59-A6C34878D82A}">
                    <a16:rowId xmlns:a16="http://schemas.microsoft.com/office/drawing/2014/main" val="2271478315"/>
                  </a:ext>
                </a:extLst>
              </a:tr>
            </a:tbl>
          </a:graphicData>
        </a:graphic>
      </p:graphicFrame>
      <p:sp>
        <p:nvSpPr>
          <p:cNvPr id="2" name="TextBox 1">
            <a:extLst>
              <a:ext uri="{FF2B5EF4-FFF2-40B4-BE49-F238E27FC236}">
                <a16:creationId xmlns:a16="http://schemas.microsoft.com/office/drawing/2014/main" id="{D038D210-5F58-0257-500F-43C9ADCCA11A}"/>
              </a:ext>
            </a:extLst>
          </p:cNvPr>
          <p:cNvSpPr txBox="1"/>
          <p:nvPr/>
        </p:nvSpPr>
        <p:spPr>
          <a:xfrm>
            <a:off x="4711646" y="5969285"/>
            <a:ext cx="2768707" cy="323165"/>
          </a:xfrm>
          <a:prstGeom prst="rect">
            <a:avLst/>
          </a:prstGeom>
          <a:noFill/>
        </p:spPr>
        <p:txBody>
          <a:bodyPr wrap="none" rtlCol="0">
            <a:spAutoFit/>
          </a:bodyPr>
          <a:lstStyle/>
          <a:p>
            <a:r>
              <a:rPr lang="en-US" sz="1500" dirty="0">
                <a:latin typeface="Baskerville Old Face" panose="02020602080505020303" pitchFamily="18" charset="0"/>
              </a:rPr>
              <a:t>*.5 represents part time employee</a:t>
            </a:r>
          </a:p>
        </p:txBody>
      </p:sp>
    </p:spTree>
    <p:extLst>
      <p:ext uri="{BB962C8B-B14F-4D97-AF65-F5344CB8AC3E}">
        <p14:creationId xmlns:p14="http://schemas.microsoft.com/office/powerpoint/2010/main" val="426135077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356E533ADA614786CC2B9CBF1CE6ED" ma:contentTypeVersion="15" ma:contentTypeDescription="Create a new document." ma:contentTypeScope="" ma:versionID="b94fc1737486ffbc55ddc806ab032e8c">
  <xsd:schema xmlns:xsd="http://www.w3.org/2001/XMLSchema" xmlns:xs="http://www.w3.org/2001/XMLSchema" xmlns:p="http://schemas.microsoft.com/office/2006/metadata/properties" xmlns:ns2="da8c6e3b-e6f3-4c87-82a5-5951a0dc1985" xmlns:ns3="a880085a-dfed-479b-a849-9285198dcd03" targetNamespace="http://schemas.microsoft.com/office/2006/metadata/properties" ma:root="true" ma:fieldsID="1d71ebf6b3dd26904864dce026dab696" ns2:_="" ns3:_="">
    <xsd:import namespace="da8c6e3b-e6f3-4c87-82a5-5951a0dc1985"/>
    <xsd:import namespace="a880085a-dfed-479b-a849-9285198dcd0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c6e3b-e6f3-4c87-82a5-5951a0dc198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f99b9e93-7c7a-47c2-a85b-e2e669073f9f}" ma:internalName="TaxCatchAll" ma:showField="CatchAllData" ma:web="da8c6e3b-e6f3-4c87-82a5-5951a0dc198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80085a-dfed-479b-a849-9285198dcd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5531736-3e55-460e-a849-7054c447138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da8c6e3b-e6f3-4c87-82a5-5951a0dc1985">WX4PDVK55AXT-743236948-201835</_dlc_DocId>
    <_dlc_DocIdUrl xmlns="da8c6e3b-e6f3-4c87-82a5-5951a0dc1985">
      <Url>https://newhanovertownship028.sharepoint.com/sites/SharePoint/_layouts/15/DocIdRedir.aspx?ID=WX4PDVK55AXT-743236948-201835</Url>
      <Description>WX4PDVK55AXT-743236948-201835</Description>
    </_dlc_DocIdUrl>
    <TaxCatchAll xmlns="da8c6e3b-e6f3-4c87-82a5-5951a0dc1985" xsi:nil="true"/>
    <lcf76f155ced4ddcb4097134ff3c332f xmlns="a880085a-dfed-479b-a849-9285198dcd0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64855D8-BFAA-4FDE-B52E-7FDDED8796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8c6e3b-e6f3-4c87-82a5-5951a0dc1985"/>
    <ds:schemaRef ds:uri="a880085a-dfed-479b-a849-9285198dcd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696B01-6AA9-4186-868E-230E054F71AA}">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da8c6e3b-e6f3-4c87-82a5-5951a0dc1985"/>
    <ds:schemaRef ds:uri="http://www.w3.org/XML/1998/namespace"/>
    <ds:schemaRef ds:uri="a880085a-dfed-479b-a849-9285198dcd03"/>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2CFD78A-37BF-4AB1-8908-12D148ED1D50}">
  <ds:schemaRefs>
    <ds:schemaRef ds:uri="http://schemas.microsoft.com/sharepoint/v3/contenttype/forms"/>
  </ds:schemaRefs>
</ds:datastoreItem>
</file>

<file path=customXml/itemProps4.xml><?xml version="1.0" encoding="utf-8"?>
<ds:datastoreItem xmlns:ds="http://schemas.openxmlformats.org/officeDocument/2006/customXml" ds:itemID="{37201DE7-3786-4D86-8210-4488806E158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Wisp</Template>
  <TotalTime>4203</TotalTime>
  <Words>5265</Words>
  <Application>Microsoft Office PowerPoint</Application>
  <PresentationFormat>Widescreen</PresentationFormat>
  <Paragraphs>507</Paragraphs>
  <Slides>46</Slides>
  <Notes>46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Baskerville Old Face</vt:lpstr>
      <vt:lpstr>Calibri</vt:lpstr>
      <vt:lpstr>Century Gothic</vt:lpstr>
      <vt:lpstr>Times New Roman</vt:lpstr>
      <vt:lpstr>Wingdings 3</vt:lpstr>
      <vt:lpstr>Wisp</vt:lpstr>
      <vt:lpstr>Microsoft Excel Worksheet</vt:lpstr>
      <vt:lpstr>New Hanover Township</vt:lpstr>
      <vt:lpstr>PowerPoint Presentation</vt:lpstr>
      <vt:lpstr>What’s in the budget?</vt:lpstr>
      <vt:lpstr>Budget Highlights</vt:lpstr>
      <vt:lpstr>PowerPoint Presentation</vt:lpstr>
      <vt:lpstr>PowerPoint Presentation</vt:lpstr>
      <vt:lpstr>PowerPoint Presentation</vt:lpstr>
      <vt:lpstr>PowerPoint Presentation</vt:lpstr>
      <vt:lpstr>PowerPoint Presentation</vt:lpstr>
      <vt:lpstr>Budget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Space Fund </vt:lpstr>
      <vt:lpstr>PowerPoint Presentation</vt:lpstr>
      <vt:lpstr>PowerPoint Presentation</vt:lpstr>
      <vt:lpstr>PowerPoint Presentation</vt:lpstr>
      <vt:lpstr>PowerPoint Presentation</vt:lpstr>
      <vt:lpstr>PowerPoint Presentation</vt:lpstr>
      <vt:lpstr>Sewer Capital Fund </vt:lpstr>
      <vt:lpstr>PowerPoint Presentation</vt:lpstr>
      <vt:lpstr>Transportation Impact Fund </vt:lpstr>
      <vt:lpstr>PowerPoint Presentation</vt:lpstr>
      <vt:lpstr>Road Equipment Capital Fund </vt:lpstr>
      <vt:lpstr>PowerPoint Presentation</vt:lpstr>
      <vt:lpstr>PowerPoint Presentation</vt:lpstr>
      <vt:lpstr>PowerPoint Presentation</vt:lpstr>
      <vt:lpstr>PowerPoint Presentation</vt:lpstr>
      <vt:lpstr>Capital Reserve Fund </vt:lpstr>
      <vt:lpstr>PowerPoint Presentation</vt:lpstr>
      <vt:lpstr>Recreation Capital Reserve Fund </vt:lpstr>
      <vt:lpstr>PowerPoint Presentation</vt:lpstr>
      <vt:lpstr>PowerPoint Presentation</vt:lpstr>
      <vt:lpstr>PowerPoint Presentation</vt:lpstr>
      <vt:lpstr>Future Trends and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Hanover Township</dc:title>
  <dc:creator>Jamie Gwynn</dc:creator>
  <cp:lastModifiedBy>Ashlee Frey</cp:lastModifiedBy>
  <cp:revision>120</cp:revision>
  <cp:lastPrinted>2025-11-06T18:10:03Z</cp:lastPrinted>
  <dcterms:created xsi:type="dcterms:W3CDTF">2019-11-05T18:43:45Z</dcterms:created>
  <dcterms:modified xsi:type="dcterms:W3CDTF">2025-11-06T18:11:47Z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0x010100F6356E533ADA614786CC2B9CBF1CE6ED</vt:lpwstr>
  </property>
  <property fmtid="{D5CDD505-2E9C-101B-9397-08002B2CF9AE}" pid="3" name="MediaServiceImageTags">
    <vt:lpwstr/>
  </property>
  <property fmtid="{D5CDD505-2E9C-101B-9397-08002B2CF9AE}" pid="4" name="_dlc_DocIdItemGuid">
    <vt:lpwstr>b0842f7c-3389-47c5-a6a3-0385b6b97919</vt:lpwstr>
  </property>
</Properties>
</file>